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82"/>
  </p:notesMasterIdLst>
  <p:sldIdLst>
    <p:sldId id="256" r:id="rId3"/>
    <p:sldId id="272" r:id="rId4"/>
    <p:sldId id="401" r:id="rId5"/>
    <p:sldId id="493" r:id="rId6"/>
    <p:sldId id="555" r:id="rId7"/>
    <p:sldId id="554" r:id="rId8"/>
    <p:sldId id="556" r:id="rId9"/>
    <p:sldId id="374" r:id="rId10"/>
    <p:sldId id="375" r:id="rId11"/>
    <p:sldId id="557" r:id="rId12"/>
    <p:sldId id="558" r:id="rId13"/>
    <p:sldId id="559" r:id="rId14"/>
    <p:sldId id="560" r:id="rId15"/>
    <p:sldId id="275" r:id="rId16"/>
    <p:sldId id="371" r:id="rId17"/>
    <p:sldId id="372" r:id="rId18"/>
    <p:sldId id="373" r:id="rId19"/>
    <p:sldId id="521" r:id="rId20"/>
    <p:sldId id="552" r:id="rId21"/>
    <p:sldId id="265" r:id="rId22"/>
    <p:sldId id="481" r:id="rId23"/>
    <p:sldId id="550" r:id="rId24"/>
    <p:sldId id="519" r:id="rId25"/>
    <p:sldId id="514" r:id="rId26"/>
    <p:sldId id="517" r:id="rId27"/>
    <p:sldId id="518" r:id="rId28"/>
    <p:sldId id="516" r:id="rId29"/>
    <p:sldId id="520" r:id="rId30"/>
    <p:sldId id="524" r:id="rId31"/>
    <p:sldId id="533" r:id="rId32"/>
    <p:sldId id="553" r:id="rId33"/>
    <p:sldId id="534" r:id="rId34"/>
    <p:sldId id="525" r:id="rId35"/>
    <p:sldId id="527" r:id="rId36"/>
    <p:sldId id="526" r:id="rId37"/>
    <p:sldId id="528" r:id="rId38"/>
    <p:sldId id="529" r:id="rId39"/>
    <p:sldId id="530" r:id="rId40"/>
    <p:sldId id="531" r:id="rId41"/>
    <p:sldId id="532" r:id="rId42"/>
    <p:sldId id="505" r:id="rId43"/>
    <p:sldId id="506" r:id="rId44"/>
    <p:sldId id="507" r:id="rId45"/>
    <p:sldId id="508" r:id="rId46"/>
    <p:sldId id="509" r:id="rId47"/>
    <p:sldId id="510" r:id="rId48"/>
    <p:sldId id="511" r:id="rId49"/>
    <p:sldId id="541" r:id="rId50"/>
    <p:sldId id="542" r:id="rId51"/>
    <p:sldId id="548" r:id="rId52"/>
    <p:sldId id="543" r:id="rId53"/>
    <p:sldId id="544" r:id="rId54"/>
    <p:sldId id="545" r:id="rId55"/>
    <p:sldId id="549" r:id="rId56"/>
    <p:sldId id="546" r:id="rId57"/>
    <p:sldId id="305" r:id="rId58"/>
    <p:sldId id="306" r:id="rId59"/>
    <p:sldId id="307" r:id="rId60"/>
    <p:sldId id="308" r:id="rId61"/>
    <p:sldId id="309" r:id="rId62"/>
    <p:sldId id="310" r:id="rId63"/>
    <p:sldId id="551" r:id="rId64"/>
    <p:sldId id="261" r:id="rId65"/>
    <p:sldId id="497" r:id="rId66"/>
    <p:sldId id="513" r:id="rId67"/>
    <p:sldId id="512" r:id="rId68"/>
    <p:sldId id="499" r:id="rId69"/>
    <p:sldId id="515" r:id="rId70"/>
    <p:sldId id="280" r:id="rId71"/>
    <p:sldId id="538" r:id="rId72"/>
    <p:sldId id="539" r:id="rId73"/>
    <p:sldId id="540" r:id="rId74"/>
    <p:sldId id="496" r:id="rId75"/>
    <p:sldId id="503" r:id="rId76"/>
    <p:sldId id="263" r:id="rId77"/>
    <p:sldId id="267" r:id="rId78"/>
    <p:sldId id="266" r:id="rId79"/>
    <p:sldId id="400" r:id="rId80"/>
    <p:sldId id="494"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8C3C30-67D6-4D68-856F-11A6498A98AB}">
          <p14:sldIdLst>
            <p14:sldId id="256"/>
            <p14:sldId id="272"/>
            <p14:sldId id="401"/>
            <p14:sldId id="493"/>
            <p14:sldId id="555"/>
            <p14:sldId id="554"/>
            <p14:sldId id="556"/>
            <p14:sldId id="374"/>
            <p14:sldId id="375"/>
            <p14:sldId id="557"/>
            <p14:sldId id="558"/>
            <p14:sldId id="559"/>
            <p14:sldId id="560"/>
            <p14:sldId id="275"/>
            <p14:sldId id="371"/>
            <p14:sldId id="372"/>
            <p14:sldId id="373"/>
          </p14:sldIdLst>
        </p14:section>
        <p14:section name="Matrise" id="{76903D22-1A80-470D-86F9-7AE5869AB210}">
          <p14:sldIdLst>
            <p14:sldId id="521"/>
            <p14:sldId id="552"/>
            <p14:sldId id="265"/>
            <p14:sldId id="481"/>
            <p14:sldId id="550"/>
            <p14:sldId id="519"/>
            <p14:sldId id="514"/>
            <p14:sldId id="517"/>
            <p14:sldId id="518"/>
            <p14:sldId id="516"/>
            <p14:sldId id="520"/>
            <p14:sldId id="524"/>
            <p14:sldId id="533"/>
            <p14:sldId id="553"/>
            <p14:sldId id="534"/>
            <p14:sldId id="525"/>
            <p14:sldId id="527"/>
            <p14:sldId id="526"/>
            <p14:sldId id="528"/>
            <p14:sldId id="529"/>
            <p14:sldId id="530"/>
            <p14:sldId id="531"/>
            <p14:sldId id="532"/>
          </p14:sldIdLst>
        </p14:section>
        <p14:section name="Workflow" id="{AD45D750-AE5F-4D53-A83B-5909EFD8C56B}">
          <p14:sldIdLst>
            <p14:sldId id="505"/>
            <p14:sldId id="506"/>
            <p14:sldId id="507"/>
            <p14:sldId id="508"/>
            <p14:sldId id="509"/>
            <p14:sldId id="510"/>
            <p14:sldId id="511"/>
          </p14:sldIdLst>
        </p14:section>
        <p14:section name="Eksempel" id="{09162A36-9369-4DFD-9725-EF4A59442373}">
          <p14:sldIdLst>
            <p14:sldId id="541"/>
            <p14:sldId id="542"/>
            <p14:sldId id="548"/>
            <p14:sldId id="543"/>
            <p14:sldId id="544"/>
            <p14:sldId id="545"/>
            <p14:sldId id="549"/>
            <p14:sldId id="546"/>
          </p14:sldIdLst>
        </p14:section>
        <p14:section name="Validering" id="{5062F066-1E45-476B-84DD-A633B95A3593}">
          <p14:sldIdLst>
            <p14:sldId id="305"/>
            <p14:sldId id="306"/>
            <p14:sldId id="307"/>
            <p14:sldId id="308"/>
            <p14:sldId id="309"/>
            <p14:sldId id="310"/>
          </p14:sldIdLst>
        </p14:section>
        <p14:section name="Derivation" id="{9FAA09A7-E9B7-401F-B7E9-43965B239B9B}">
          <p14:sldIdLst>
            <p14:sldId id="551"/>
            <p14:sldId id="261"/>
            <p14:sldId id="497"/>
            <p14:sldId id="513"/>
            <p14:sldId id="512"/>
            <p14:sldId id="499"/>
          </p14:sldIdLst>
        </p14:section>
        <p14:section name="Sammendrag-slutt" id="{81CAAAFE-E20C-4885-8CDF-7C304AFB7F34}">
          <p14:sldIdLst>
            <p14:sldId id="515"/>
            <p14:sldId id="280"/>
            <p14:sldId id="538"/>
            <p14:sldId id="539"/>
            <p14:sldId id="540"/>
            <p14:sldId id="496"/>
          </p14:sldIdLst>
        </p14:section>
        <p14:section name="Ekstra material" id="{54412927-774B-4722-A7C1-8B75ACE861FE}">
          <p14:sldIdLst>
            <p14:sldId id="503"/>
            <p14:sldId id="263"/>
            <p14:sldId id="267"/>
            <p14:sldId id="266"/>
            <p14:sldId id="400"/>
            <p14:sldId id="4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F0086"/>
    <a:srgbClr val="344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65A07-6600-4370-9696-F68924E85750}" v="24" dt="2022-11-30T14:09:38.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7127" autoAdjust="0"/>
  </p:normalViewPr>
  <p:slideViewPr>
    <p:cSldViewPr snapToGrid="0">
      <p:cViewPr varScale="1">
        <p:scale>
          <a:sx n="107" d="100"/>
          <a:sy n="107" d="100"/>
        </p:scale>
        <p:origin x="132"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89" Type="http://schemas.openxmlformats.org/officeDocument/2006/relationships/customXml" Target="../customXml/item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ustomXml" Target="../customXml/item2.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88" Type="http://schemas.microsoft.com/office/2015/10/relationships/revisionInfo" Target="revisionInfo.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sten Müller" userId="66ef12e9-f3af-421e-be86-76b49f39374b" providerId="ADAL" clId="{0ED65A07-6600-4370-9696-F68924E85750}"/>
    <pc:docChg chg="undo custSel addSld delSld modSld sldOrd addSection modSection">
      <pc:chgData name="Karsten Müller" userId="66ef12e9-f3af-421e-be86-76b49f39374b" providerId="ADAL" clId="{0ED65A07-6600-4370-9696-F68924E85750}" dt="2022-11-30T14:09:38.117" v="1182"/>
      <pc:docMkLst>
        <pc:docMk/>
      </pc:docMkLst>
      <pc:sldChg chg="modSp mod chgLayout">
        <pc:chgData name="Karsten Müller" userId="66ef12e9-f3af-421e-be86-76b49f39374b" providerId="ADAL" clId="{0ED65A07-6600-4370-9696-F68924E85750}" dt="2022-11-30T13:44:03.340" v="115" actId="27636"/>
        <pc:sldMkLst>
          <pc:docMk/>
          <pc:sldMk cId="3841214327" sldId="256"/>
        </pc:sldMkLst>
        <pc:spChg chg="mod ord">
          <ac:chgData name="Karsten Müller" userId="66ef12e9-f3af-421e-be86-76b49f39374b" providerId="ADAL" clId="{0ED65A07-6600-4370-9696-F68924E85750}" dt="2022-11-30T13:44:03.340" v="115" actId="27636"/>
          <ac:spMkLst>
            <pc:docMk/>
            <pc:sldMk cId="3841214327" sldId="256"/>
            <ac:spMk id="3" creationId="{079BD648-60B3-CA82-0315-474D1A42CC4D}"/>
          </ac:spMkLst>
        </pc:spChg>
      </pc:sldChg>
      <pc:sldChg chg="modSp add mod modNotesTx">
        <pc:chgData name="Karsten Müller" userId="66ef12e9-f3af-421e-be86-76b49f39374b" providerId="ADAL" clId="{0ED65A07-6600-4370-9696-F68924E85750}" dt="2022-11-30T13:57:55.767" v="532" actId="20577"/>
        <pc:sldMkLst>
          <pc:docMk/>
          <pc:sldMk cId="3584775121" sldId="275"/>
        </pc:sldMkLst>
        <pc:spChg chg="mod">
          <ac:chgData name="Karsten Müller" userId="66ef12e9-f3af-421e-be86-76b49f39374b" providerId="ADAL" clId="{0ED65A07-6600-4370-9696-F68924E85750}" dt="2022-11-30T13:54:51.629" v="377" actId="27636"/>
          <ac:spMkLst>
            <pc:docMk/>
            <pc:sldMk cId="3584775121" sldId="275"/>
            <ac:spMk id="2" creationId="{00000000-0000-0000-0000-000000000000}"/>
          </ac:spMkLst>
        </pc:spChg>
      </pc:sldChg>
      <pc:sldChg chg="del">
        <pc:chgData name="Karsten Müller" userId="66ef12e9-f3af-421e-be86-76b49f39374b" providerId="ADAL" clId="{0ED65A07-6600-4370-9696-F68924E85750}" dt="2022-11-30T14:05:43.636" v="1131" actId="47"/>
        <pc:sldMkLst>
          <pc:docMk/>
          <pc:sldMk cId="4217390824" sldId="287"/>
        </pc:sldMkLst>
      </pc:sldChg>
      <pc:sldChg chg="add mod modShow">
        <pc:chgData name="Karsten Müller" userId="66ef12e9-f3af-421e-be86-76b49f39374b" providerId="ADAL" clId="{0ED65A07-6600-4370-9696-F68924E85750}" dt="2022-11-30T14:08:04.920" v="1173" actId="729"/>
        <pc:sldMkLst>
          <pc:docMk/>
          <pc:sldMk cId="1443681392" sldId="305"/>
        </pc:sldMkLst>
      </pc:sldChg>
      <pc:sldChg chg="add mod setBg modShow">
        <pc:chgData name="Karsten Müller" userId="66ef12e9-f3af-421e-be86-76b49f39374b" providerId="ADAL" clId="{0ED65A07-6600-4370-9696-F68924E85750}" dt="2022-11-30T14:08:40.460" v="1174"/>
        <pc:sldMkLst>
          <pc:docMk/>
          <pc:sldMk cId="1512927588" sldId="306"/>
        </pc:sldMkLst>
      </pc:sldChg>
      <pc:sldChg chg="add mod setBg modShow">
        <pc:chgData name="Karsten Müller" userId="66ef12e9-f3af-421e-be86-76b49f39374b" providerId="ADAL" clId="{0ED65A07-6600-4370-9696-F68924E85750}" dt="2022-11-30T14:08:47.526" v="1176"/>
        <pc:sldMkLst>
          <pc:docMk/>
          <pc:sldMk cId="4131630135" sldId="307"/>
        </pc:sldMkLst>
      </pc:sldChg>
      <pc:sldChg chg="add mod setBg modShow">
        <pc:chgData name="Karsten Müller" userId="66ef12e9-f3af-421e-be86-76b49f39374b" providerId="ADAL" clId="{0ED65A07-6600-4370-9696-F68924E85750}" dt="2022-11-30T14:08:52.037" v="1177"/>
        <pc:sldMkLst>
          <pc:docMk/>
          <pc:sldMk cId="980162944" sldId="308"/>
        </pc:sldMkLst>
      </pc:sldChg>
      <pc:sldChg chg="add setBg">
        <pc:chgData name="Karsten Müller" userId="66ef12e9-f3af-421e-be86-76b49f39374b" providerId="ADAL" clId="{0ED65A07-6600-4370-9696-F68924E85750}" dt="2022-11-30T14:08:58.107" v="1179"/>
        <pc:sldMkLst>
          <pc:docMk/>
          <pc:sldMk cId="1942405640" sldId="309"/>
        </pc:sldMkLst>
      </pc:sldChg>
      <pc:sldChg chg="modSp add mod setBg modShow">
        <pc:chgData name="Karsten Müller" userId="66ef12e9-f3af-421e-be86-76b49f39374b" providerId="ADAL" clId="{0ED65A07-6600-4370-9696-F68924E85750}" dt="2022-11-30T14:09:15.199" v="1181" actId="207"/>
        <pc:sldMkLst>
          <pc:docMk/>
          <pc:sldMk cId="2539887720" sldId="310"/>
        </pc:sldMkLst>
        <pc:spChg chg="mod">
          <ac:chgData name="Karsten Müller" userId="66ef12e9-f3af-421e-be86-76b49f39374b" providerId="ADAL" clId="{0ED65A07-6600-4370-9696-F68924E85750}" dt="2022-11-30T14:09:15.199" v="1181" actId="207"/>
          <ac:spMkLst>
            <pc:docMk/>
            <pc:sldMk cId="2539887720" sldId="310"/>
            <ac:spMk id="2" creationId="{00000000-0000-0000-0000-000000000000}"/>
          </ac:spMkLst>
        </pc:spChg>
      </pc:sldChg>
      <pc:sldChg chg="add del">
        <pc:chgData name="Karsten Müller" userId="66ef12e9-f3af-421e-be86-76b49f39374b" providerId="ADAL" clId="{0ED65A07-6600-4370-9696-F68924E85750}" dt="2022-11-30T13:55:28.887" v="383" actId="47"/>
        <pc:sldMkLst>
          <pc:docMk/>
          <pc:sldMk cId="3763125319" sldId="361"/>
        </pc:sldMkLst>
      </pc:sldChg>
      <pc:sldChg chg="add del">
        <pc:chgData name="Karsten Müller" userId="66ef12e9-f3af-421e-be86-76b49f39374b" providerId="ADAL" clId="{0ED65A07-6600-4370-9696-F68924E85750}" dt="2022-11-30T13:55:27.317" v="382" actId="47"/>
        <pc:sldMkLst>
          <pc:docMk/>
          <pc:sldMk cId="975342023" sldId="362"/>
        </pc:sldMkLst>
      </pc:sldChg>
      <pc:sldChg chg="add del">
        <pc:chgData name="Karsten Müller" userId="66ef12e9-f3af-421e-be86-76b49f39374b" providerId="ADAL" clId="{0ED65A07-6600-4370-9696-F68924E85750}" dt="2022-11-30T13:55:30.434" v="384" actId="47"/>
        <pc:sldMkLst>
          <pc:docMk/>
          <pc:sldMk cId="467232560" sldId="363"/>
        </pc:sldMkLst>
      </pc:sldChg>
      <pc:sldChg chg="modSp add mod modNotesTx">
        <pc:chgData name="Karsten Müller" userId="66ef12e9-f3af-421e-be86-76b49f39374b" providerId="ADAL" clId="{0ED65A07-6600-4370-9696-F68924E85750}" dt="2022-11-30T13:58:53.576" v="697" actId="20577"/>
        <pc:sldMkLst>
          <pc:docMk/>
          <pc:sldMk cId="2647531618" sldId="371"/>
        </pc:sldMkLst>
        <pc:spChg chg="mod">
          <ac:chgData name="Karsten Müller" userId="66ef12e9-f3af-421e-be86-76b49f39374b" providerId="ADAL" clId="{0ED65A07-6600-4370-9696-F68924E85750}" dt="2022-11-30T13:54:51.635" v="378" actId="27636"/>
          <ac:spMkLst>
            <pc:docMk/>
            <pc:sldMk cId="2647531618" sldId="371"/>
            <ac:spMk id="2" creationId="{00000000-0000-0000-0000-000000000000}"/>
          </ac:spMkLst>
        </pc:spChg>
      </pc:sldChg>
      <pc:sldChg chg="delSp modSp add mod modNotesTx">
        <pc:chgData name="Karsten Müller" userId="66ef12e9-f3af-421e-be86-76b49f39374b" providerId="ADAL" clId="{0ED65A07-6600-4370-9696-F68924E85750}" dt="2022-11-30T13:59:19.503" v="722" actId="5793"/>
        <pc:sldMkLst>
          <pc:docMk/>
          <pc:sldMk cId="3326669618" sldId="372"/>
        </pc:sldMkLst>
        <pc:spChg chg="mod">
          <ac:chgData name="Karsten Müller" userId="66ef12e9-f3af-421e-be86-76b49f39374b" providerId="ADAL" clId="{0ED65A07-6600-4370-9696-F68924E85750}" dt="2022-11-30T13:59:15.944" v="718" actId="1076"/>
          <ac:spMkLst>
            <pc:docMk/>
            <pc:sldMk cId="3326669618" sldId="372"/>
            <ac:spMk id="7" creationId="{00000000-0000-0000-0000-000000000000}"/>
          </ac:spMkLst>
        </pc:spChg>
        <pc:spChg chg="mod">
          <ac:chgData name="Karsten Müller" userId="66ef12e9-f3af-421e-be86-76b49f39374b" providerId="ADAL" clId="{0ED65A07-6600-4370-9696-F68924E85750}" dt="2022-11-30T13:54:51.638" v="379" actId="27636"/>
          <ac:spMkLst>
            <pc:docMk/>
            <pc:sldMk cId="3326669618" sldId="372"/>
            <ac:spMk id="8" creationId="{00000000-0000-0000-0000-000000000000}"/>
          </ac:spMkLst>
        </pc:spChg>
        <pc:picChg chg="del">
          <ac:chgData name="Karsten Müller" userId="66ef12e9-f3af-421e-be86-76b49f39374b" providerId="ADAL" clId="{0ED65A07-6600-4370-9696-F68924E85750}" dt="2022-11-30T13:59:07.561" v="716" actId="478"/>
          <ac:picMkLst>
            <pc:docMk/>
            <pc:sldMk cId="3326669618" sldId="372"/>
            <ac:picMk id="9" creationId="{00000000-0000-0000-0000-000000000000}"/>
          </ac:picMkLst>
        </pc:picChg>
      </pc:sldChg>
      <pc:sldChg chg="modSp add mod modNotesTx">
        <pc:chgData name="Karsten Müller" userId="66ef12e9-f3af-421e-be86-76b49f39374b" providerId="ADAL" clId="{0ED65A07-6600-4370-9696-F68924E85750}" dt="2022-11-30T14:00:22.650" v="935" actId="20577"/>
        <pc:sldMkLst>
          <pc:docMk/>
          <pc:sldMk cId="3284433691" sldId="373"/>
        </pc:sldMkLst>
        <pc:spChg chg="mod">
          <ac:chgData name="Karsten Müller" userId="66ef12e9-f3af-421e-be86-76b49f39374b" providerId="ADAL" clId="{0ED65A07-6600-4370-9696-F68924E85750}" dt="2022-11-30T13:54:51.641" v="380" actId="27636"/>
          <ac:spMkLst>
            <pc:docMk/>
            <pc:sldMk cId="3284433691" sldId="373"/>
            <ac:spMk id="2" creationId="{00000000-0000-0000-0000-000000000000}"/>
          </ac:spMkLst>
        </pc:spChg>
      </pc:sldChg>
      <pc:sldChg chg="modSp add mod">
        <pc:chgData name="Karsten Müller" userId="66ef12e9-f3af-421e-be86-76b49f39374b" providerId="ADAL" clId="{0ED65A07-6600-4370-9696-F68924E85750}" dt="2022-11-30T13:50:28.009" v="285" actId="1076"/>
        <pc:sldMkLst>
          <pc:docMk/>
          <pc:sldMk cId="3155202408" sldId="374"/>
        </pc:sldMkLst>
        <pc:spChg chg="mod">
          <ac:chgData name="Karsten Müller" userId="66ef12e9-f3af-421e-be86-76b49f39374b" providerId="ADAL" clId="{0ED65A07-6600-4370-9696-F68924E85750}" dt="2022-11-30T13:50:11.083" v="283" actId="20577"/>
          <ac:spMkLst>
            <pc:docMk/>
            <pc:sldMk cId="3155202408" sldId="374"/>
            <ac:spMk id="2" creationId="{00000000-0000-0000-0000-000000000000}"/>
          </ac:spMkLst>
        </pc:spChg>
        <pc:picChg chg="mod">
          <ac:chgData name="Karsten Müller" userId="66ef12e9-f3af-421e-be86-76b49f39374b" providerId="ADAL" clId="{0ED65A07-6600-4370-9696-F68924E85750}" dt="2022-11-30T13:50:28.009" v="285" actId="1076"/>
          <ac:picMkLst>
            <pc:docMk/>
            <pc:sldMk cId="3155202408" sldId="374"/>
            <ac:picMk id="4" creationId="{00000000-0000-0000-0000-000000000000}"/>
          </ac:picMkLst>
        </pc:picChg>
      </pc:sldChg>
      <pc:sldChg chg="modSp add mod">
        <pc:chgData name="Karsten Müller" userId="66ef12e9-f3af-421e-be86-76b49f39374b" providerId="ADAL" clId="{0ED65A07-6600-4370-9696-F68924E85750}" dt="2022-11-30T13:50:44.295" v="288" actId="1076"/>
        <pc:sldMkLst>
          <pc:docMk/>
          <pc:sldMk cId="1980753275" sldId="375"/>
        </pc:sldMkLst>
        <pc:picChg chg="mod">
          <ac:chgData name="Karsten Müller" userId="66ef12e9-f3af-421e-be86-76b49f39374b" providerId="ADAL" clId="{0ED65A07-6600-4370-9696-F68924E85750}" dt="2022-11-30T13:50:44.295" v="288" actId="1076"/>
          <ac:picMkLst>
            <pc:docMk/>
            <pc:sldMk cId="1980753275" sldId="375"/>
            <ac:picMk id="4" creationId="{00000000-0000-0000-0000-000000000000}"/>
          </ac:picMkLst>
        </pc:picChg>
      </pc:sldChg>
      <pc:sldChg chg="add del">
        <pc:chgData name="Karsten Müller" userId="66ef12e9-f3af-421e-be86-76b49f39374b" providerId="ADAL" clId="{0ED65A07-6600-4370-9696-F68924E85750}" dt="2022-11-30T13:56:45.914" v="450" actId="47"/>
        <pc:sldMkLst>
          <pc:docMk/>
          <pc:sldMk cId="3830678455" sldId="376"/>
        </pc:sldMkLst>
      </pc:sldChg>
      <pc:sldChg chg="add del">
        <pc:chgData name="Karsten Müller" userId="66ef12e9-f3af-421e-be86-76b49f39374b" providerId="ADAL" clId="{0ED65A07-6600-4370-9696-F68924E85750}" dt="2022-11-30T13:56:45.914" v="450" actId="47"/>
        <pc:sldMkLst>
          <pc:docMk/>
          <pc:sldMk cId="1484845659" sldId="377"/>
        </pc:sldMkLst>
      </pc:sldChg>
      <pc:sldChg chg="add del">
        <pc:chgData name="Karsten Müller" userId="66ef12e9-f3af-421e-be86-76b49f39374b" providerId="ADAL" clId="{0ED65A07-6600-4370-9696-F68924E85750}" dt="2022-11-30T13:56:45.914" v="450" actId="47"/>
        <pc:sldMkLst>
          <pc:docMk/>
          <pc:sldMk cId="2814660482" sldId="378"/>
        </pc:sldMkLst>
      </pc:sldChg>
      <pc:sldChg chg="add del">
        <pc:chgData name="Karsten Müller" userId="66ef12e9-f3af-421e-be86-76b49f39374b" providerId="ADAL" clId="{0ED65A07-6600-4370-9696-F68924E85750}" dt="2022-11-30T13:56:45.914" v="450" actId="47"/>
        <pc:sldMkLst>
          <pc:docMk/>
          <pc:sldMk cId="937930195" sldId="379"/>
        </pc:sldMkLst>
      </pc:sldChg>
      <pc:sldChg chg="ord">
        <pc:chgData name="Karsten Müller" userId="66ef12e9-f3af-421e-be86-76b49f39374b" providerId="ADAL" clId="{0ED65A07-6600-4370-9696-F68924E85750}" dt="2022-11-30T13:45:21.555" v="233"/>
        <pc:sldMkLst>
          <pc:docMk/>
          <pc:sldMk cId="1796724974" sldId="401"/>
        </pc:sldMkLst>
      </pc:sldChg>
      <pc:sldChg chg="ord">
        <pc:chgData name="Karsten Müller" userId="66ef12e9-f3af-421e-be86-76b49f39374b" providerId="ADAL" clId="{0ED65A07-6600-4370-9696-F68924E85750}" dt="2022-11-30T13:45:23.902" v="235"/>
        <pc:sldMkLst>
          <pc:docMk/>
          <pc:sldMk cId="112654975" sldId="493"/>
        </pc:sldMkLst>
      </pc:sldChg>
      <pc:sldChg chg="setBg">
        <pc:chgData name="Karsten Müller" userId="66ef12e9-f3af-421e-be86-76b49f39374b" providerId="ADAL" clId="{0ED65A07-6600-4370-9696-F68924E85750}" dt="2022-11-30T14:09:38.117" v="1182"/>
        <pc:sldMkLst>
          <pc:docMk/>
          <pc:sldMk cId="1092396266" sldId="505"/>
        </pc:sldMkLst>
      </pc:sldChg>
      <pc:sldChg chg="setBg">
        <pc:chgData name="Karsten Müller" userId="66ef12e9-f3af-421e-be86-76b49f39374b" providerId="ADAL" clId="{0ED65A07-6600-4370-9696-F68924E85750}" dt="2022-11-30T14:09:38.117" v="1182"/>
        <pc:sldMkLst>
          <pc:docMk/>
          <pc:sldMk cId="3103686528" sldId="506"/>
        </pc:sldMkLst>
      </pc:sldChg>
      <pc:sldChg chg="setBg">
        <pc:chgData name="Karsten Müller" userId="66ef12e9-f3af-421e-be86-76b49f39374b" providerId="ADAL" clId="{0ED65A07-6600-4370-9696-F68924E85750}" dt="2022-11-30T14:09:38.117" v="1182"/>
        <pc:sldMkLst>
          <pc:docMk/>
          <pc:sldMk cId="1967981789" sldId="507"/>
        </pc:sldMkLst>
      </pc:sldChg>
      <pc:sldChg chg="setBg">
        <pc:chgData name="Karsten Müller" userId="66ef12e9-f3af-421e-be86-76b49f39374b" providerId="ADAL" clId="{0ED65A07-6600-4370-9696-F68924E85750}" dt="2022-11-30T14:09:38.117" v="1182"/>
        <pc:sldMkLst>
          <pc:docMk/>
          <pc:sldMk cId="3823193122" sldId="508"/>
        </pc:sldMkLst>
      </pc:sldChg>
      <pc:sldChg chg="setBg">
        <pc:chgData name="Karsten Müller" userId="66ef12e9-f3af-421e-be86-76b49f39374b" providerId="ADAL" clId="{0ED65A07-6600-4370-9696-F68924E85750}" dt="2022-11-30T14:09:38.117" v="1182"/>
        <pc:sldMkLst>
          <pc:docMk/>
          <pc:sldMk cId="3449361126" sldId="509"/>
        </pc:sldMkLst>
      </pc:sldChg>
      <pc:sldChg chg="setBg">
        <pc:chgData name="Karsten Müller" userId="66ef12e9-f3af-421e-be86-76b49f39374b" providerId="ADAL" clId="{0ED65A07-6600-4370-9696-F68924E85750}" dt="2022-11-30T14:09:38.117" v="1182"/>
        <pc:sldMkLst>
          <pc:docMk/>
          <pc:sldMk cId="1664269754" sldId="510"/>
        </pc:sldMkLst>
      </pc:sldChg>
      <pc:sldChg chg="setBg">
        <pc:chgData name="Karsten Müller" userId="66ef12e9-f3af-421e-be86-76b49f39374b" providerId="ADAL" clId="{0ED65A07-6600-4370-9696-F68924E85750}" dt="2022-11-30T14:09:38.117" v="1182"/>
        <pc:sldMkLst>
          <pc:docMk/>
          <pc:sldMk cId="1926834870" sldId="511"/>
        </pc:sldMkLst>
      </pc:sldChg>
      <pc:sldChg chg="modNotesTx">
        <pc:chgData name="Karsten Müller" userId="66ef12e9-f3af-421e-be86-76b49f39374b" providerId="ADAL" clId="{0ED65A07-6600-4370-9696-F68924E85750}" dt="2022-11-30T14:04:45.176" v="1130" actId="20577"/>
        <pc:sldMkLst>
          <pc:docMk/>
          <pc:sldMk cId="73689592" sldId="521"/>
        </pc:sldMkLst>
      </pc:sldChg>
      <pc:sldChg chg="del">
        <pc:chgData name="Karsten Müller" userId="66ef12e9-f3af-421e-be86-76b49f39374b" providerId="ADAL" clId="{0ED65A07-6600-4370-9696-F68924E85750}" dt="2022-11-30T14:03:27.357" v="936" actId="47"/>
        <pc:sldMkLst>
          <pc:docMk/>
          <pc:sldMk cId="3677578099" sldId="522"/>
        </pc:sldMkLst>
      </pc:sldChg>
      <pc:sldChg chg="modNotesTx">
        <pc:chgData name="Karsten Müller" userId="66ef12e9-f3af-421e-be86-76b49f39374b" providerId="ADAL" clId="{0ED65A07-6600-4370-9696-F68924E85750}" dt="2022-11-30T14:06:03.589" v="1168" actId="5793"/>
        <pc:sldMkLst>
          <pc:docMk/>
          <pc:sldMk cId="3358725617" sldId="552"/>
        </pc:sldMkLst>
      </pc:sldChg>
      <pc:sldChg chg="modNotesTx">
        <pc:chgData name="Karsten Müller" userId="66ef12e9-f3af-421e-be86-76b49f39374b" providerId="ADAL" clId="{0ED65A07-6600-4370-9696-F68924E85750}" dt="2022-11-30T13:47:09.913" v="246"/>
        <pc:sldMkLst>
          <pc:docMk/>
          <pc:sldMk cId="301871097" sldId="554"/>
        </pc:sldMkLst>
      </pc:sldChg>
      <pc:sldChg chg="addSp delSp modSp add mod chgLayout">
        <pc:chgData name="Karsten Müller" userId="66ef12e9-f3af-421e-be86-76b49f39374b" providerId="ADAL" clId="{0ED65A07-6600-4370-9696-F68924E85750}" dt="2022-11-30T13:45:52.475" v="240" actId="700"/>
        <pc:sldMkLst>
          <pc:docMk/>
          <pc:sldMk cId="1820827363" sldId="555"/>
        </pc:sldMkLst>
        <pc:spChg chg="add del mod ord">
          <ac:chgData name="Karsten Müller" userId="66ef12e9-f3af-421e-be86-76b49f39374b" providerId="ADAL" clId="{0ED65A07-6600-4370-9696-F68924E85750}" dt="2022-11-30T13:45:52.475" v="240" actId="700"/>
          <ac:spMkLst>
            <pc:docMk/>
            <pc:sldMk cId="1820827363" sldId="555"/>
            <ac:spMk id="4" creationId="{4F5F3681-020A-C1B7-A946-8ACACC6C8AA3}"/>
          </ac:spMkLst>
        </pc:spChg>
        <pc:spChg chg="add del mod ord">
          <ac:chgData name="Karsten Müller" userId="66ef12e9-f3af-421e-be86-76b49f39374b" providerId="ADAL" clId="{0ED65A07-6600-4370-9696-F68924E85750}" dt="2022-11-30T13:45:52.475" v="240" actId="700"/>
          <ac:spMkLst>
            <pc:docMk/>
            <pc:sldMk cId="1820827363" sldId="555"/>
            <ac:spMk id="6" creationId="{71FA1BAC-1263-F0BE-1E4B-FACB5276316E}"/>
          </ac:spMkLst>
        </pc:spChg>
        <pc:spChg chg="add del mod ord">
          <ac:chgData name="Karsten Müller" userId="66ef12e9-f3af-421e-be86-76b49f39374b" providerId="ADAL" clId="{0ED65A07-6600-4370-9696-F68924E85750}" dt="2022-11-30T13:45:52.475" v="240" actId="700"/>
          <ac:spMkLst>
            <pc:docMk/>
            <pc:sldMk cId="1820827363" sldId="555"/>
            <ac:spMk id="7" creationId="{BDC47B9F-D8C0-354D-B7CE-4941C8ABFBF4}"/>
          </ac:spMkLst>
        </pc:spChg>
        <pc:spChg chg="add del mod ord">
          <ac:chgData name="Karsten Müller" userId="66ef12e9-f3af-421e-be86-76b49f39374b" providerId="ADAL" clId="{0ED65A07-6600-4370-9696-F68924E85750}" dt="2022-11-30T13:45:52.475" v="240" actId="700"/>
          <ac:spMkLst>
            <pc:docMk/>
            <pc:sldMk cId="1820827363" sldId="555"/>
            <ac:spMk id="8" creationId="{D252608C-CA10-8D84-83DB-22B970A07A75}"/>
          </ac:spMkLst>
        </pc:spChg>
        <pc:picChg chg="mod">
          <ac:chgData name="Karsten Müller" userId="66ef12e9-f3af-421e-be86-76b49f39374b" providerId="ADAL" clId="{0ED65A07-6600-4370-9696-F68924E85750}" dt="2022-11-30T13:45:35.466" v="238" actId="1076"/>
          <ac:picMkLst>
            <pc:docMk/>
            <pc:sldMk cId="1820827363" sldId="555"/>
            <ac:picMk id="5" creationId="{F0E020A8-AC76-4C20-919B-1A8B9F0E4AF8}"/>
          </ac:picMkLst>
        </pc:picChg>
      </pc:sldChg>
      <pc:sldChg chg="addSp modSp add mod">
        <pc:chgData name="Karsten Müller" userId="66ef12e9-f3af-421e-be86-76b49f39374b" providerId="ADAL" clId="{0ED65A07-6600-4370-9696-F68924E85750}" dt="2022-11-30T13:47:43.830" v="276" actId="14100"/>
        <pc:sldMkLst>
          <pc:docMk/>
          <pc:sldMk cId="1204785348" sldId="556"/>
        </pc:sldMkLst>
        <pc:spChg chg="add mod">
          <ac:chgData name="Karsten Müller" userId="66ef12e9-f3af-421e-be86-76b49f39374b" providerId="ADAL" clId="{0ED65A07-6600-4370-9696-F68924E85750}" dt="2022-11-30T13:47:43.830" v="276" actId="14100"/>
          <ac:spMkLst>
            <pc:docMk/>
            <pc:sldMk cId="1204785348" sldId="556"/>
            <ac:spMk id="2" creationId="{BA0D7ADB-83FB-6F1D-3091-B26E087369F8}"/>
          </ac:spMkLst>
        </pc:spChg>
        <pc:spChg chg="add mod">
          <ac:chgData name="Karsten Müller" userId="66ef12e9-f3af-421e-be86-76b49f39374b" providerId="ADAL" clId="{0ED65A07-6600-4370-9696-F68924E85750}" dt="2022-11-30T13:47:37.032" v="275" actId="1038"/>
          <ac:spMkLst>
            <pc:docMk/>
            <pc:sldMk cId="1204785348" sldId="556"/>
            <ac:spMk id="3" creationId="{B5CC4101-0684-1420-9394-FDAC001EF2AC}"/>
          </ac:spMkLst>
        </pc:spChg>
      </pc:sldChg>
      <pc:sldChg chg="add del">
        <pc:chgData name="Karsten Müller" userId="66ef12e9-f3af-421e-be86-76b49f39374b" providerId="ADAL" clId="{0ED65A07-6600-4370-9696-F68924E85750}" dt="2022-11-30T13:46:36.854" v="243"/>
        <pc:sldMkLst>
          <pc:docMk/>
          <pc:sldMk cId="3832842386" sldId="556"/>
        </pc:sldMkLst>
      </pc:sldChg>
      <pc:sldChg chg="addSp delSp modSp add mod modNotesTx">
        <pc:chgData name="Karsten Müller" userId="66ef12e9-f3af-421e-be86-76b49f39374b" providerId="ADAL" clId="{0ED65A07-6600-4370-9696-F68924E85750}" dt="2022-11-30T13:52:27.265" v="356"/>
        <pc:sldMkLst>
          <pc:docMk/>
          <pc:sldMk cId="2330434752" sldId="557"/>
        </pc:sldMkLst>
        <pc:spChg chg="mod">
          <ac:chgData name="Karsten Müller" userId="66ef12e9-f3af-421e-be86-76b49f39374b" providerId="ADAL" clId="{0ED65A07-6600-4370-9696-F68924E85750}" dt="2022-11-30T13:51:22.744" v="306" actId="20577"/>
          <ac:spMkLst>
            <pc:docMk/>
            <pc:sldMk cId="2330434752" sldId="557"/>
            <ac:spMk id="2" creationId="{00000000-0000-0000-0000-000000000000}"/>
          </ac:spMkLst>
        </pc:spChg>
        <pc:picChg chg="del">
          <ac:chgData name="Karsten Müller" userId="66ef12e9-f3af-421e-be86-76b49f39374b" providerId="ADAL" clId="{0ED65A07-6600-4370-9696-F68924E85750}" dt="2022-11-30T13:52:00.376" v="352" actId="478"/>
          <ac:picMkLst>
            <pc:docMk/>
            <pc:sldMk cId="2330434752" sldId="557"/>
            <ac:picMk id="4" creationId="{00000000-0000-0000-0000-000000000000}"/>
          </ac:picMkLst>
        </pc:picChg>
        <pc:picChg chg="add mod">
          <ac:chgData name="Karsten Müller" userId="66ef12e9-f3af-421e-be86-76b49f39374b" providerId="ADAL" clId="{0ED65A07-6600-4370-9696-F68924E85750}" dt="2022-11-30T13:52:12.639" v="355" actId="1076"/>
          <ac:picMkLst>
            <pc:docMk/>
            <pc:sldMk cId="2330434752" sldId="557"/>
            <ac:picMk id="5" creationId="{841A25B1-AF5E-3847-6F34-E13362089C5E}"/>
          </ac:picMkLst>
        </pc:picChg>
      </pc:sldChg>
      <pc:sldChg chg="addSp delSp modSp add mod modNotesTx">
        <pc:chgData name="Karsten Müller" userId="66ef12e9-f3af-421e-be86-76b49f39374b" providerId="ADAL" clId="{0ED65A07-6600-4370-9696-F68924E85750}" dt="2022-11-30T13:53:04.737" v="362"/>
        <pc:sldMkLst>
          <pc:docMk/>
          <pc:sldMk cId="3515694941" sldId="558"/>
        </pc:sldMkLst>
        <pc:spChg chg="mod">
          <ac:chgData name="Karsten Müller" userId="66ef12e9-f3af-421e-be86-76b49f39374b" providerId="ADAL" clId="{0ED65A07-6600-4370-9696-F68924E85750}" dt="2022-11-30T13:51:32.056" v="322" actId="20577"/>
          <ac:spMkLst>
            <pc:docMk/>
            <pc:sldMk cId="3515694941" sldId="558"/>
            <ac:spMk id="2" creationId="{00000000-0000-0000-0000-000000000000}"/>
          </ac:spMkLst>
        </pc:spChg>
        <pc:picChg chg="del">
          <ac:chgData name="Karsten Müller" userId="66ef12e9-f3af-421e-be86-76b49f39374b" providerId="ADAL" clId="{0ED65A07-6600-4370-9696-F68924E85750}" dt="2022-11-30T13:52:40.088" v="358" actId="478"/>
          <ac:picMkLst>
            <pc:docMk/>
            <pc:sldMk cId="3515694941" sldId="558"/>
            <ac:picMk id="4" creationId="{00000000-0000-0000-0000-000000000000}"/>
          </ac:picMkLst>
        </pc:picChg>
        <pc:picChg chg="add mod">
          <ac:chgData name="Karsten Müller" userId="66ef12e9-f3af-421e-be86-76b49f39374b" providerId="ADAL" clId="{0ED65A07-6600-4370-9696-F68924E85750}" dt="2022-11-30T13:52:54.287" v="361" actId="1076"/>
          <ac:picMkLst>
            <pc:docMk/>
            <pc:sldMk cId="3515694941" sldId="558"/>
            <ac:picMk id="5" creationId="{9CF3564D-F4F3-7175-35EF-0C5F94F916A2}"/>
          </ac:picMkLst>
        </pc:picChg>
      </pc:sldChg>
      <pc:sldChg chg="addSp delSp modSp add mod modNotesTx">
        <pc:chgData name="Karsten Müller" userId="66ef12e9-f3af-421e-be86-76b49f39374b" providerId="ADAL" clId="{0ED65A07-6600-4370-9696-F68924E85750}" dt="2022-11-30T13:53:32.238" v="368"/>
        <pc:sldMkLst>
          <pc:docMk/>
          <pc:sldMk cId="3893888344" sldId="559"/>
        </pc:sldMkLst>
        <pc:spChg chg="mod">
          <ac:chgData name="Karsten Müller" userId="66ef12e9-f3af-421e-be86-76b49f39374b" providerId="ADAL" clId="{0ED65A07-6600-4370-9696-F68924E85750}" dt="2022-11-30T13:51:40.316" v="333" actId="20577"/>
          <ac:spMkLst>
            <pc:docMk/>
            <pc:sldMk cId="3893888344" sldId="559"/>
            <ac:spMk id="2" creationId="{00000000-0000-0000-0000-000000000000}"/>
          </ac:spMkLst>
        </pc:spChg>
        <pc:picChg chg="del">
          <ac:chgData name="Karsten Müller" userId="66ef12e9-f3af-421e-be86-76b49f39374b" providerId="ADAL" clId="{0ED65A07-6600-4370-9696-F68924E85750}" dt="2022-11-30T13:53:15.256" v="364" actId="478"/>
          <ac:picMkLst>
            <pc:docMk/>
            <pc:sldMk cId="3893888344" sldId="559"/>
            <ac:picMk id="4" creationId="{00000000-0000-0000-0000-000000000000}"/>
          </ac:picMkLst>
        </pc:picChg>
        <pc:picChg chg="add mod">
          <ac:chgData name="Karsten Müller" userId="66ef12e9-f3af-421e-be86-76b49f39374b" providerId="ADAL" clId="{0ED65A07-6600-4370-9696-F68924E85750}" dt="2022-11-30T13:53:23.817" v="367" actId="1076"/>
          <ac:picMkLst>
            <pc:docMk/>
            <pc:sldMk cId="3893888344" sldId="559"/>
            <ac:picMk id="5" creationId="{9E06DB19-A444-B10C-2DB5-41DDF6B34ED6}"/>
          </ac:picMkLst>
        </pc:picChg>
      </pc:sldChg>
      <pc:sldChg chg="addSp delSp modSp add mod modNotesTx">
        <pc:chgData name="Karsten Müller" userId="66ef12e9-f3af-421e-be86-76b49f39374b" providerId="ADAL" clId="{0ED65A07-6600-4370-9696-F68924E85750}" dt="2022-11-30T13:53:59.933" v="374"/>
        <pc:sldMkLst>
          <pc:docMk/>
          <pc:sldMk cId="707229350" sldId="560"/>
        </pc:sldMkLst>
        <pc:spChg chg="mod">
          <ac:chgData name="Karsten Müller" userId="66ef12e9-f3af-421e-be86-76b49f39374b" providerId="ADAL" clId="{0ED65A07-6600-4370-9696-F68924E85750}" dt="2022-11-30T13:51:50.232" v="351" actId="20577"/>
          <ac:spMkLst>
            <pc:docMk/>
            <pc:sldMk cId="707229350" sldId="560"/>
            <ac:spMk id="2" creationId="{00000000-0000-0000-0000-000000000000}"/>
          </ac:spMkLst>
        </pc:spChg>
        <pc:picChg chg="del">
          <ac:chgData name="Karsten Müller" userId="66ef12e9-f3af-421e-be86-76b49f39374b" providerId="ADAL" clId="{0ED65A07-6600-4370-9696-F68924E85750}" dt="2022-11-30T13:53:39.865" v="370" actId="478"/>
          <ac:picMkLst>
            <pc:docMk/>
            <pc:sldMk cId="707229350" sldId="560"/>
            <ac:picMk id="4" creationId="{00000000-0000-0000-0000-000000000000}"/>
          </ac:picMkLst>
        </pc:picChg>
        <pc:picChg chg="add mod">
          <ac:chgData name="Karsten Müller" userId="66ef12e9-f3af-421e-be86-76b49f39374b" providerId="ADAL" clId="{0ED65A07-6600-4370-9696-F68924E85750}" dt="2022-11-30T13:53:52.247" v="373" actId="1076"/>
          <ac:picMkLst>
            <pc:docMk/>
            <pc:sldMk cId="707229350" sldId="560"/>
            <ac:picMk id="5" creationId="{3425B8D5-065A-5922-2D25-9F8A2D87A08C}"/>
          </ac:picMkLst>
        </pc:picChg>
      </pc:sldChg>
      <pc:sldChg chg="add del">
        <pc:chgData name="Karsten Müller" userId="66ef12e9-f3af-421e-be86-76b49f39374b" providerId="ADAL" clId="{0ED65A07-6600-4370-9696-F68924E85750}" dt="2022-11-30T13:56:45.914" v="450" actId="47"/>
        <pc:sldMkLst>
          <pc:docMk/>
          <pc:sldMk cId="3279938786" sldId="561"/>
        </pc:sldMkLst>
      </pc:sldChg>
      <pc:sldChg chg="add del">
        <pc:chgData name="Karsten Müller" userId="66ef12e9-f3af-421e-be86-76b49f39374b" providerId="ADAL" clId="{0ED65A07-6600-4370-9696-F68924E85750}" dt="2022-11-30T13:56:45.914" v="450" actId="47"/>
        <pc:sldMkLst>
          <pc:docMk/>
          <pc:sldMk cId="3035402241" sldId="562"/>
        </pc:sldMkLst>
      </pc:sldChg>
      <pc:sldChg chg="add del">
        <pc:chgData name="Karsten Müller" userId="66ef12e9-f3af-421e-be86-76b49f39374b" providerId="ADAL" clId="{0ED65A07-6600-4370-9696-F68924E85750}" dt="2022-11-30T13:55:24.254" v="381" actId="47"/>
        <pc:sldMkLst>
          <pc:docMk/>
          <pc:sldMk cId="3005853631" sldId="6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10018-C912-49EB-855E-388C7C81C65D}" type="datetimeFigureOut">
              <a:rPr lang="nb-NO" smtClean="0"/>
              <a:t>30.11.2022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FBCA6-E57F-46C3-8F08-2C84F85C0C6E}" type="slidenum">
              <a:rPr lang="nb-NO" smtClean="0"/>
              <a:t>‹#›</a:t>
            </a:fld>
            <a:endParaRPr lang="nb-NO"/>
          </a:p>
        </p:txBody>
      </p:sp>
    </p:spTree>
    <p:extLst>
      <p:ext uri="{BB962C8B-B14F-4D97-AF65-F5344CB8AC3E}">
        <p14:creationId xmlns:p14="http://schemas.microsoft.com/office/powerpoint/2010/main" val="213679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words that lack a clear definition or have varying definitions among different forecasting services.</a:t>
            </a:r>
          </a:p>
        </p:txBody>
      </p:sp>
      <p:sp>
        <p:nvSpPr>
          <p:cNvPr id="4" name="Slide Number Placeholder 3"/>
          <p:cNvSpPr>
            <a:spLocks noGrp="1"/>
          </p:cNvSpPr>
          <p:nvPr>
            <p:ph type="sldNum" sz="quarter" idx="5"/>
          </p:nvPr>
        </p:nvSpPr>
        <p:spPr/>
        <p:txBody>
          <a:bodyPr/>
          <a:lstStyle/>
          <a:p>
            <a:fld id="{A2CC1FB1-8116-4923-9D91-690F6075E554}" type="slidenum">
              <a:rPr lang="en-US" smtClean="0"/>
              <a:t>3</a:t>
            </a:fld>
            <a:endParaRPr lang="en-US"/>
          </a:p>
        </p:txBody>
      </p:sp>
    </p:spTree>
    <p:extLst>
      <p:ext uri="{BB962C8B-B14F-4D97-AF65-F5344CB8AC3E}">
        <p14:creationId xmlns:p14="http://schemas.microsoft.com/office/powerpoint/2010/main" val="1833371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Snødekket har generelt svake bindinger og er svært ustabilt. </a:t>
            </a:r>
          </a:p>
          <a:p>
            <a:pPr lvl="0"/>
            <a:r>
              <a:rPr lang="nb-NO" dirty="0"/>
              <a:t>Mange store, i noen tilfeller svært store, naturlig utløste skred forventes, også i moderat bratt terreng*. </a:t>
            </a:r>
          </a:p>
          <a:p>
            <a:pPr lvl="0"/>
            <a:r>
              <a:rPr lang="nb-NO" dirty="0"/>
              <a:t>Konsekvens for veger/bebyggelse: Akutt fare. Omfattende sikkerhetstiltak. </a:t>
            </a:r>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AD2122-6230-4C58-9DE8-9E11E5392026}" type="slidenum">
              <a:t>13</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26013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Vi tar hensyn til tre faktorer når vi vurderer snøskredfaren.</a:t>
            </a:r>
          </a:p>
          <a:p>
            <a:pPr lvl="0"/>
            <a:endParaRPr lang="nb-NO" dirty="0"/>
          </a:p>
          <a:p>
            <a:pPr lvl="0"/>
            <a:endParaRPr lang="nb-NO" dirty="0"/>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740873-DF4A-40A3-A466-A4AA769B6A81}" type="slidenum">
              <a:t>14</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7261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err="1"/>
              <a:t>Kombinsjon</a:t>
            </a:r>
            <a:r>
              <a:rPr lang="nb-NO" dirty="0"/>
              <a:t> av disse faktorene bestemmer faregraden.</a:t>
            </a:r>
          </a:p>
          <a:p>
            <a:pPr lvl="0"/>
            <a:r>
              <a:rPr lang="nb-NO" dirty="0"/>
              <a:t>Hvordan de kombineres kommer vi straks til når vi innfører EAWS Matrisen.</a:t>
            </a:r>
          </a:p>
          <a:p>
            <a:pPr lvl="0"/>
            <a:endParaRPr lang="nb-NO" dirty="0"/>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2CEB42A-46B8-4A47-99F6-A22D4AF0572F}" type="slidenum">
              <a:t>15</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00073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Generelt kan vi si…</a:t>
            </a:r>
          </a:p>
          <a:p>
            <a:pPr lvl="0"/>
            <a:endParaRPr lang="nb-NO" dirty="0"/>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F0E890-DC39-47A8-8BA5-1FA1BE6458BC}" type="slidenum">
              <a:t>16</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9194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Av og til snakker vi om sannsynlighet for snøskred.</a:t>
            </a:r>
          </a:p>
          <a:p>
            <a:pPr lvl="0"/>
            <a:r>
              <a:rPr lang="nb-NO" dirty="0"/>
              <a:t>Da mener vi kombinasjonen av utløsbarhet og dem sin utbredelse.</a:t>
            </a:r>
          </a:p>
          <a:p>
            <a:pPr lvl="0"/>
            <a:r>
              <a:rPr lang="nb-NO" dirty="0" err="1"/>
              <a:t>F.Eks</a:t>
            </a:r>
            <a:r>
              <a:rPr lang="nb-NO" dirty="0"/>
              <a:t> er det mange heng der det er svært lett å løse ut skred er sannsynligheten stort.</a:t>
            </a:r>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740873-DF4A-40A3-A466-A4AA769B6A81}" type="slidenum">
              <a:t>17</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24861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EAWS </a:t>
            </a:r>
            <a:r>
              <a:rPr lang="en-US" dirty="0" err="1"/>
              <a:t>Matrisen</a:t>
            </a:r>
            <a:r>
              <a:rPr lang="en-US" dirty="0"/>
              <a:t> knitter de </a:t>
            </a:r>
            <a:r>
              <a:rPr lang="en-US" dirty="0" err="1"/>
              <a:t>tre</a:t>
            </a:r>
            <a:r>
              <a:rPr lang="en-US" dirty="0"/>
              <a:t> </a:t>
            </a:r>
            <a:r>
              <a:rPr lang="en-US" dirty="0" err="1"/>
              <a:t>faktorene</a:t>
            </a:r>
            <a:r>
              <a:rPr lang="en-US" dirty="0"/>
              <a:t> utløsbarhet, </a:t>
            </a:r>
            <a:r>
              <a:rPr lang="en-US" dirty="0" err="1"/>
              <a:t>utbredelse</a:t>
            </a:r>
            <a:r>
              <a:rPr lang="en-US" dirty="0"/>
              <a:t> og </a:t>
            </a:r>
            <a:r>
              <a:rPr lang="en-US" dirty="0" err="1"/>
              <a:t>skredstørrelse</a:t>
            </a:r>
            <a:r>
              <a:rPr lang="en-US" dirty="0"/>
              <a:t> </a:t>
            </a:r>
            <a:r>
              <a:rPr lang="en-US" dirty="0" err="1"/>
              <a:t>til</a:t>
            </a:r>
            <a:r>
              <a:rPr lang="en-US" dirty="0"/>
              <a:t> </a:t>
            </a:r>
            <a:r>
              <a:rPr lang="en-US" dirty="0" err="1"/>
              <a:t>faregraden</a:t>
            </a:r>
            <a:endParaRPr lang="en-US" dirty="0"/>
          </a:p>
          <a:p>
            <a:endParaRPr lang="en-US" dirty="0"/>
          </a:p>
          <a:p>
            <a:r>
              <a:rPr lang="en-US" dirty="0"/>
              <a:t>Vi starter med </a:t>
            </a:r>
            <a:r>
              <a:rPr lang="en-US" dirty="0" err="1"/>
              <a:t>vurdering</a:t>
            </a:r>
            <a:r>
              <a:rPr lang="en-US" dirty="0"/>
              <a:t> av utløsbarhet.</a:t>
            </a:r>
          </a:p>
          <a:p>
            <a:r>
              <a:rPr lang="en-US" dirty="0" err="1"/>
              <a:t>Hvor</a:t>
            </a:r>
            <a:r>
              <a:rPr lang="en-US" dirty="0"/>
              <a:t> </a:t>
            </a:r>
            <a:r>
              <a:rPr lang="en-US" dirty="0" err="1"/>
              <a:t>utbredt</a:t>
            </a:r>
            <a:r>
              <a:rPr lang="en-US" dirty="0"/>
              <a:t> er </a:t>
            </a:r>
            <a:r>
              <a:rPr lang="en-US" dirty="0" err="1"/>
              <a:t>en</a:t>
            </a:r>
            <a:r>
              <a:rPr lang="en-US" dirty="0"/>
              <a:t> </a:t>
            </a:r>
            <a:r>
              <a:rPr lang="en-US" dirty="0" err="1"/>
              <a:t>gitt</a:t>
            </a:r>
            <a:r>
              <a:rPr lang="en-US" dirty="0"/>
              <a:t> </a:t>
            </a:r>
            <a:r>
              <a:rPr lang="en-US" dirty="0" err="1"/>
              <a:t>utløsbarheten</a:t>
            </a:r>
            <a:r>
              <a:rPr lang="en-US" dirty="0"/>
              <a:t> – </a:t>
            </a:r>
            <a:r>
              <a:rPr lang="en-US" dirty="0" err="1"/>
              <a:t>mulig</a:t>
            </a:r>
            <a:r>
              <a:rPr lang="en-US" dirty="0"/>
              <a:t> det </a:t>
            </a:r>
            <a:r>
              <a:rPr lang="en-US" dirty="0" err="1"/>
              <a:t>finnes</a:t>
            </a:r>
            <a:r>
              <a:rPr lang="en-US" dirty="0"/>
              <a:t> </a:t>
            </a:r>
            <a:r>
              <a:rPr lang="en-US" dirty="0" err="1"/>
              <a:t>flere</a:t>
            </a:r>
            <a:r>
              <a:rPr lang="en-US" dirty="0"/>
              <a:t> </a:t>
            </a:r>
            <a:r>
              <a:rPr lang="en-US" dirty="0" err="1"/>
              <a:t>relevante</a:t>
            </a:r>
            <a:r>
              <a:rPr lang="en-US" dirty="0"/>
              <a:t> </a:t>
            </a:r>
            <a:r>
              <a:rPr lang="en-US" dirty="0" err="1"/>
              <a:t>kombinasjoner</a:t>
            </a:r>
            <a:endParaRPr lang="en-US" dirty="0"/>
          </a:p>
          <a:p>
            <a:r>
              <a:rPr lang="en-US" dirty="0" err="1"/>
              <a:t>Ev</a:t>
            </a:r>
            <a:r>
              <a:rPr lang="en-US" dirty="0"/>
              <a:t>. </a:t>
            </a:r>
            <a:r>
              <a:rPr lang="en-US" dirty="0" err="1"/>
              <a:t>gå</a:t>
            </a:r>
            <a:r>
              <a:rPr lang="en-US" dirty="0"/>
              <a:t> </a:t>
            </a:r>
            <a:r>
              <a:rPr lang="en-US" dirty="0" err="1"/>
              <a:t>til</a:t>
            </a:r>
            <a:r>
              <a:rPr lang="en-US" dirty="0"/>
              <a:t> </a:t>
            </a:r>
            <a:r>
              <a:rPr lang="en-US" dirty="0" err="1"/>
              <a:t>neste</a:t>
            </a:r>
            <a:r>
              <a:rPr lang="en-US" dirty="0"/>
              <a:t> “</a:t>
            </a:r>
            <a:r>
              <a:rPr lang="en-US" dirty="0" err="1"/>
              <a:t>boks</a:t>
            </a:r>
            <a:r>
              <a:rPr lang="en-US" dirty="0"/>
              <a:t>”.</a:t>
            </a:r>
          </a:p>
          <a:p>
            <a:r>
              <a:rPr lang="en-US" dirty="0" err="1"/>
              <a:t>Velg</a:t>
            </a:r>
            <a:r>
              <a:rPr lang="en-US" dirty="0"/>
              <a:t> </a:t>
            </a:r>
            <a:r>
              <a:rPr lang="en-US" dirty="0" err="1"/>
              <a:t>skredstørrelse</a:t>
            </a:r>
            <a:r>
              <a:rPr lang="en-US" dirty="0"/>
              <a:t> </a:t>
            </a:r>
            <a:r>
              <a:rPr lang="en-US" dirty="0" err="1"/>
              <a:t>til</a:t>
            </a:r>
            <a:r>
              <a:rPr lang="en-US" dirty="0"/>
              <a:t> </a:t>
            </a:r>
            <a:r>
              <a:rPr lang="en-US" dirty="0" err="1"/>
              <a:t>dette</a:t>
            </a:r>
            <a:r>
              <a:rPr lang="en-US" dirty="0"/>
              <a:t> </a:t>
            </a:r>
            <a:r>
              <a:rPr lang="en-US" dirty="0" err="1"/>
              <a:t>skredproblem</a:t>
            </a:r>
            <a:r>
              <a:rPr lang="en-US" dirty="0"/>
              <a:t>.</a:t>
            </a:r>
          </a:p>
        </p:txBody>
      </p:sp>
      <p:sp>
        <p:nvSpPr>
          <p:cNvPr id="4" name="Plassholder for lysbildenummer 3"/>
          <p:cNvSpPr>
            <a:spLocks noGrp="1"/>
          </p:cNvSpPr>
          <p:nvPr>
            <p:ph type="sldNum" sz="quarter" idx="5"/>
          </p:nvPr>
        </p:nvSpPr>
        <p:spPr/>
        <p:txBody>
          <a:bodyPr/>
          <a:lstStyle/>
          <a:p>
            <a:fld id="{EC7FBCA6-E57F-46C3-8F08-2C84F85C0C6E}" type="slidenum">
              <a:rPr lang="nb-NO" smtClean="0"/>
              <a:t>18</a:t>
            </a:fld>
            <a:endParaRPr lang="nb-NO"/>
          </a:p>
        </p:txBody>
      </p:sp>
    </p:spTree>
    <p:extLst>
      <p:ext uri="{BB962C8B-B14F-4D97-AF65-F5344CB8AC3E}">
        <p14:creationId xmlns:p14="http://schemas.microsoft.com/office/powerpoint/2010/main" val="418143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EVA: Extended version of ADAM…</a:t>
            </a:r>
          </a:p>
        </p:txBody>
      </p:sp>
      <p:sp>
        <p:nvSpPr>
          <p:cNvPr id="4" name="Plassholder for lysbildenummer 3"/>
          <p:cNvSpPr>
            <a:spLocks noGrp="1"/>
          </p:cNvSpPr>
          <p:nvPr>
            <p:ph type="sldNum" sz="quarter" idx="5"/>
          </p:nvPr>
        </p:nvSpPr>
        <p:spPr/>
        <p:txBody>
          <a:bodyPr/>
          <a:lstStyle/>
          <a:p>
            <a:fld id="{EC7FBCA6-E57F-46C3-8F08-2C84F85C0C6E}" type="slidenum">
              <a:rPr lang="nb-NO" smtClean="0"/>
              <a:t>19</a:t>
            </a:fld>
            <a:endParaRPr lang="nb-NO"/>
          </a:p>
        </p:txBody>
      </p:sp>
    </p:spTree>
    <p:extLst>
      <p:ext uri="{BB962C8B-B14F-4D97-AF65-F5344CB8AC3E}">
        <p14:creationId xmlns:p14="http://schemas.microsoft.com/office/powerpoint/2010/main" val="162493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Choice </a:t>
            </a:r>
            <a:r>
              <a:rPr lang="nb-NO" dirty="0" err="1"/>
              <a:t>of</a:t>
            </a:r>
            <a:r>
              <a:rPr lang="nb-NO" dirty="0"/>
              <a:t> </a:t>
            </a:r>
            <a:r>
              <a:rPr lang="nb-NO" dirty="0" err="1"/>
              <a:t>each</a:t>
            </a:r>
            <a:r>
              <a:rPr lang="nb-NO" dirty="0"/>
              <a:t> </a:t>
            </a:r>
            <a:r>
              <a:rPr lang="nb-NO" dirty="0" err="1"/>
              <a:t>warning</a:t>
            </a:r>
            <a:r>
              <a:rPr lang="nb-NO" dirty="0"/>
              <a:t> service</a:t>
            </a:r>
          </a:p>
          <a:p>
            <a:endParaRPr lang="nb-NO" dirty="0"/>
          </a:p>
          <a:p>
            <a:r>
              <a:rPr lang="nb-NO" dirty="0" err="1"/>
              <a:t>We</a:t>
            </a:r>
            <a:r>
              <a:rPr lang="nb-NO" dirty="0"/>
              <a:t> </a:t>
            </a:r>
            <a:r>
              <a:rPr lang="nb-NO" dirty="0" err="1"/>
              <a:t>found</a:t>
            </a:r>
            <a:r>
              <a:rPr lang="nb-NO" dirty="0"/>
              <a:t> </a:t>
            </a:r>
            <a:r>
              <a:rPr lang="nb-NO" dirty="0" err="1"/>
              <a:t>that</a:t>
            </a:r>
            <a:r>
              <a:rPr lang="nb-NO" dirty="0"/>
              <a:t> a </a:t>
            </a:r>
            <a:r>
              <a:rPr lang="nb-NO" dirty="0" err="1"/>
              <a:t>main</a:t>
            </a:r>
            <a:r>
              <a:rPr lang="nb-NO" dirty="0"/>
              <a:t> </a:t>
            </a:r>
            <a:r>
              <a:rPr lang="nb-NO" dirty="0" err="1"/>
              <a:t>source</a:t>
            </a:r>
            <a:r>
              <a:rPr lang="nb-NO" dirty="0"/>
              <a:t> </a:t>
            </a:r>
            <a:r>
              <a:rPr lang="nb-NO" dirty="0" err="1"/>
              <a:t>of</a:t>
            </a:r>
            <a:r>
              <a:rPr lang="nb-NO" dirty="0"/>
              <a:t> </a:t>
            </a:r>
            <a:r>
              <a:rPr lang="nb-NO" dirty="0" err="1"/>
              <a:t>inconsistincy</a:t>
            </a:r>
            <a:r>
              <a:rPr lang="nb-NO" dirty="0"/>
              <a:t> </a:t>
            </a:r>
            <a:r>
              <a:rPr lang="nb-NO" dirty="0" err="1"/>
              <a:t>when</a:t>
            </a:r>
            <a:r>
              <a:rPr lang="nb-NO" dirty="0"/>
              <a:t> </a:t>
            </a:r>
            <a:r>
              <a:rPr lang="nb-NO" dirty="0" err="1"/>
              <a:t>assigning</a:t>
            </a:r>
            <a:r>
              <a:rPr lang="nb-NO" dirty="0"/>
              <a:t> a </a:t>
            </a:r>
            <a:r>
              <a:rPr lang="nb-NO" dirty="0" err="1"/>
              <a:t>danger</a:t>
            </a:r>
            <a:r>
              <a:rPr lang="nb-NO" dirty="0"/>
              <a:t> </a:t>
            </a:r>
            <a:r>
              <a:rPr lang="nb-NO" dirty="0" err="1"/>
              <a:t>level</a:t>
            </a:r>
            <a:r>
              <a:rPr lang="nb-NO" dirty="0"/>
              <a:t> for </a:t>
            </a:r>
            <a:r>
              <a:rPr lang="nb-NO" dirty="0" err="1"/>
              <a:t>neighboring</a:t>
            </a:r>
            <a:r>
              <a:rPr lang="nb-NO" dirty="0"/>
              <a:t> services is </a:t>
            </a:r>
            <a:r>
              <a:rPr lang="nb-NO" dirty="0" err="1"/>
              <a:t>the</a:t>
            </a:r>
            <a:r>
              <a:rPr lang="nb-NO" dirty="0"/>
              <a:t> </a:t>
            </a:r>
            <a:r>
              <a:rPr lang="nb-NO" dirty="0" err="1"/>
              <a:t>choice</a:t>
            </a:r>
            <a:r>
              <a:rPr lang="nb-NO" dirty="0"/>
              <a:t> </a:t>
            </a:r>
            <a:r>
              <a:rPr lang="nb-NO" dirty="0" err="1"/>
              <a:t>of</a:t>
            </a:r>
            <a:r>
              <a:rPr lang="nb-NO" dirty="0"/>
              <a:t> </a:t>
            </a:r>
            <a:r>
              <a:rPr lang="nb-NO" dirty="0" err="1"/>
              <a:t>the</a:t>
            </a:r>
            <a:r>
              <a:rPr lang="nb-NO" dirty="0"/>
              <a:t> spatial unit </a:t>
            </a:r>
            <a:r>
              <a:rPr lang="nb-NO" dirty="0" err="1"/>
              <a:t>that</a:t>
            </a:r>
            <a:r>
              <a:rPr lang="nb-NO" dirty="0"/>
              <a:t> </a:t>
            </a:r>
            <a:r>
              <a:rPr lang="nb-NO" dirty="0" err="1"/>
              <a:t>the</a:t>
            </a:r>
            <a:r>
              <a:rPr lang="nb-NO" dirty="0"/>
              <a:t> </a:t>
            </a:r>
            <a:r>
              <a:rPr lang="nb-NO" dirty="0" err="1"/>
              <a:t>frequency</a:t>
            </a:r>
            <a:r>
              <a:rPr lang="nb-NO" dirty="0"/>
              <a:t> term (or spatial </a:t>
            </a:r>
            <a:r>
              <a:rPr lang="nb-NO" dirty="0" err="1"/>
              <a:t>distribution</a:t>
            </a:r>
            <a:r>
              <a:rPr lang="nb-NO" dirty="0"/>
              <a:t>) </a:t>
            </a:r>
            <a:r>
              <a:rPr lang="nb-NO" dirty="0" err="1"/>
              <a:t>was</a:t>
            </a:r>
            <a:r>
              <a:rPr lang="nb-NO" dirty="0"/>
              <a:t> </a:t>
            </a:r>
            <a:r>
              <a:rPr lang="nb-NO" dirty="0" err="1"/>
              <a:t>assigned</a:t>
            </a:r>
            <a:r>
              <a:rPr lang="nb-NO" dirty="0"/>
              <a:t> to.</a:t>
            </a:r>
          </a:p>
          <a:p>
            <a:r>
              <a:rPr lang="nb-NO" dirty="0" err="1"/>
              <a:t>While</a:t>
            </a:r>
            <a:r>
              <a:rPr lang="nb-NO" dirty="0"/>
              <a:t> </a:t>
            </a:r>
            <a:r>
              <a:rPr lang="nb-NO" dirty="0" err="1"/>
              <a:t>some</a:t>
            </a:r>
            <a:r>
              <a:rPr lang="nb-NO" dirty="0"/>
              <a:t> </a:t>
            </a:r>
            <a:r>
              <a:rPr lang="nb-NO" dirty="0" err="1"/>
              <a:t>consider</a:t>
            </a:r>
            <a:r>
              <a:rPr lang="nb-NO" dirty="0"/>
              <a:t> </a:t>
            </a:r>
            <a:r>
              <a:rPr lang="nb-NO" dirty="0" err="1"/>
              <a:t>the</a:t>
            </a:r>
            <a:r>
              <a:rPr lang="nb-NO" dirty="0"/>
              <a:t> terms </a:t>
            </a:r>
            <a:r>
              <a:rPr lang="nb-NO" dirty="0" err="1"/>
              <a:t>few</a:t>
            </a:r>
            <a:r>
              <a:rPr lang="nb-NO" dirty="0"/>
              <a:t>, </a:t>
            </a:r>
            <a:r>
              <a:rPr lang="nb-NO" dirty="0" err="1"/>
              <a:t>some</a:t>
            </a:r>
            <a:r>
              <a:rPr lang="nb-NO" dirty="0"/>
              <a:t> or </a:t>
            </a:r>
            <a:r>
              <a:rPr lang="nb-NO" dirty="0" err="1"/>
              <a:t>many</a:t>
            </a:r>
            <a:r>
              <a:rPr lang="nb-NO" dirty="0"/>
              <a:t> over all </a:t>
            </a:r>
            <a:r>
              <a:rPr lang="nb-NO" dirty="0" err="1"/>
              <a:t>aspects</a:t>
            </a:r>
            <a:r>
              <a:rPr lang="nb-NO" dirty="0"/>
              <a:t> in a given </a:t>
            </a:r>
            <a:r>
              <a:rPr lang="nb-NO" dirty="0" err="1"/>
              <a:t>elevation</a:t>
            </a:r>
            <a:r>
              <a:rPr lang="nb-NO" dirty="0"/>
              <a:t> band </a:t>
            </a:r>
            <a:r>
              <a:rPr lang="nb-NO" dirty="0" err="1"/>
              <a:t>other</a:t>
            </a:r>
            <a:r>
              <a:rPr lang="nb-NO" dirty="0"/>
              <a:t> </a:t>
            </a:r>
            <a:r>
              <a:rPr lang="nb-NO" dirty="0" err="1"/>
              <a:t>differ</a:t>
            </a:r>
            <a:r>
              <a:rPr lang="nb-NO" dirty="0"/>
              <a:t> </a:t>
            </a:r>
            <a:r>
              <a:rPr lang="nb-NO" dirty="0" err="1"/>
              <a:t>also</a:t>
            </a:r>
            <a:r>
              <a:rPr lang="nb-NO" dirty="0"/>
              <a:t> by </a:t>
            </a:r>
            <a:r>
              <a:rPr lang="nb-NO" dirty="0" err="1"/>
              <a:t>aspect</a:t>
            </a:r>
            <a:r>
              <a:rPr lang="nb-NO" dirty="0"/>
              <a:t> </a:t>
            </a:r>
            <a:r>
              <a:rPr lang="nb-NO" dirty="0" err="1"/>
              <a:t>while</a:t>
            </a:r>
            <a:r>
              <a:rPr lang="nb-NO" dirty="0"/>
              <a:t> </a:t>
            </a:r>
            <a:r>
              <a:rPr lang="nb-NO" dirty="0" err="1"/>
              <a:t>others</a:t>
            </a:r>
            <a:r>
              <a:rPr lang="nb-NO" dirty="0"/>
              <a:t> </a:t>
            </a:r>
            <a:r>
              <a:rPr lang="nb-NO" dirty="0" err="1"/>
              <a:t>consider</a:t>
            </a:r>
            <a:r>
              <a:rPr lang="nb-NO" dirty="0"/>
              <a:t> </a:t>
            </a:r>
            <a:r>
              <a:rPr lang="nb-NO" dirty="0" err="1"/>
              <a:t>the</a:t>
            </a:r>
            <a:r>
              <a:rPr lang="nb-NO" dirty="0"/>
              <a:t> </a:t>
            </a:r>
            <a:r>
              <a:rPr lang="nb-NO" dirty="0" err="1"/>
              <a:t>entire</a:t>
            </a:r>
            <a:r>
              <a:rPr lang="nb-NO" dirty="0"/>
              <a:t> region over all </a:t>
            </a:r>
            <a:r>
              <a:rPr lang="nb-NO" dirty="0" err="1"/>
              <a:t>aspects</a:t>
            </a:r>
            <a:r>
              <a:rPr lang="nb-NO" dirty="0"/>
              <a:t> and </a:t>
            </a:r>
            <a:r>
              <a:rPr lang="nb-NO" dirty="0" err="1"/>
              <a:t>elevations</a:t>
            </a:r>
            <a:r>
              <a:rPr lang="nb-NO" dirty="0"/>
              <a:t>.</a:t>
            </a:r>
          </a:p>
          <a:p>
            <a:endParaRPr lang="nb-NO" dirty="0"/>
          </a:p>
          <a:p>
            <a:r>
              <a:rPr lang="nb-NO" dirty="0" err="1"/>
              <a:t>Surely</a:t>
            </a:r>
            <a:r>
              <a:rPr lang="nb-NO" dirty="0"/>
              <a:t> </a:t>
            </a:r>
            <a:r>
              <a:rPr lang="nb-NO" dirty="0" err="1"/>
              <a:t>you</a:t>
            </a:r>
            <a:r>
              <a:rPr lang="nb-NO" dirty="0"/>
              <a:t> end up </a:t>
            </a:r>
            <a:r>
              <a:rPr lang="nb-NO" dirty="0" err="1"/>
              <a:t>with</a:t>
            </a:r>
            <a:r>
              <a:rPr lang="nb-NO" dirty="0"/>
              <a:t> </a:t>
            </a:r>
            <a:r>
              <a:rPr lang="nb-NO" dirty="0" err="1"/>
              <a:t>varying</a:t>
            </a:r>
            <a:r>
              <a:rPr lang="nb-NO" dirty="0"/>
              <a:t> </a:t>
            </a:r>
            <a:r>
              <a:rPr lang="nb-NO" dirty="0" err="1"/>
              <a:t>choices</a:t>
            </a:r>
            <a:r>
              <a:rPr lang="nb-NO" dirty="0"/>
              <a:t> for </a:t>
            </a:r>
            <a:r>
              <a:rPr lang="nb-NO" dirty="0" err="1"/>
              <a:t>the</a:t>
            </a:r>
            <a:r>
              <a:rPr lang="nb-NO" dirty="0"/>
              <a:t> </a:t>
            </a:r>
            <a:r>
              <a:rPr lang="nb-NO" dirty="0" err="1"/>
              <a:t>frequency</a:t>
            </a:r>
            <a:r>
              <a:rPr lang="nb-NO" dirty="0"/>
              <a:t> term and </a:t>
            </a:r>
            <a:r>
              <a:rPr lang="nb-NO" dirty="0" err="1"/>
              <a:t>potentially</a:t>
            </a:r>
            <a:r>
              <a:rPr lang="nb-NO" dirty="0"/>
              <a:t> different </a:t>
            </a:r>
            <a:r>
              <a:rPr lang="nb-NO" dirty="0" err="1"/>
              <a:t>danger</a:t>
            </a:r>
            <a:r>
              <a:rPr lang="nb-NO" dirty="0"/>
              <a:t> </a:t>
            </a:r>
            <a:r>
              <a:rPr lang="nb-NO" dirty="0" err="1"/>
              <a:t>levles</a:t>
            </a:r>
            <a:r>
              <a:rPr lang="nb-NO" dirty="0"/>
              <a:t> </a:t>
            </a:r>
            <a:r>
              <a:rPr lang="nb-NO" dirty="0" err="1"/>
              <a:t>when</a:t>
            </a:r>
            <a:r>
              <a:rPr lang="nb-NO" dirty="0"/>
              <a:t> </a:t>
            </a:r>
            <a:r>
              <a:rPr lang="nb-NO" dirty="0" err="1"/>
              <a:t>consulting</a:t>
            </a:r>
            <a:r>
              <a:rPr lang="nb-NO" dirty="0"/>
              <a:t> </a:t>
            </a:r>
            <a:r>
              <a:rPr lang="nb-NO" dirty="0" err="1"/>
              <a:t>the</a:t>
            </a:r>
            <a:r>
              <a:rPr lang="nb-NO" dirty="0"/>
              <a:t> </a:t>
            </a:r>
            <a:r>
              <a:rPr lang="nb-NO" dirty="0" err="1"/>
              <a:t>matrix</a:t>
            </a:r>
            <a:r>
              <a:rPr lang="nb-NO" dirty="0"/>
              <a:t>.</a:t>
            </a:r>
          </a:p>
          <a:p>
            <a:r>
              <a:rPr lang="nb-NO" dirty="0"/>
              <a:t>The </a:t>
            </a:r>
            <a:r>
              <a:rPr lang="nb-NO" dirty="0" err="1"/>
              <a:t>size</a:t>
            </a:r>
            <a:r>
              <a:rPr lang="nb-NO" dirty="0"/>
              <a:t> and </a:t>
            </a:r>
            <a:r>
              <a:rPr lang="nb-NO" dirty="0" err="1"/>
              <a:t>topography</a:t>
            </a:r>
            <a:r>
              <a:rPr lang="nb-NO" dirty="0"/>
              <a:t> for </a:t>
            </a:r>
            <a:r>
              <a:rPr lang="nb-NO" dirty="0" err="1"/>
              <a:t>warning</a:t>
            </a:r>
            <a:r>
              <a:rPr lang="nb-NO" dirty="0"/>
              <a:t> regions in Europe and </a:t>
            </a:r>
            <a:r>
              <a:rPr lang="nb-NO" dirty="0" err="1"/>
              <a:t>internationally</a:t>
            </a:r>
            <a:r>
              <a:rPr lang="nb-NO" dirty="0"/>
              <a:t> </a:t>
            </a:r>
            <a:r>
              <a:rPr lang="nb-NO" dirty="0" err="1"/>
              <a:t>differ</a:t>
            </a:r>
            <a:r>
              <a:rPr lang="nb-NO" dirty="0"/>
              <a:t>. So </a:t>
            </a:r>
            <a:r>
              <a:rPr lang="nb-NO" dirty="0" err="1"/>
              <a:t>does</a:t>
            </a:r>
            <a:r>
              <a:rPr lang="nb-NO" dirty="0"/>
              <a:t> </a:t>
            </a:r>
            <a:r>
              <a:rPr lang="nb-NO" dirty="0" err="1"/>
              <a:t>the</a:t>
            </a:r>
            <a:r>
              <a:rPr lang="nb-NO" dirty="0"/>
              <a:t> </a:t>
            </a:r>
            <a:r>
              <a:rPr lang="nb-NO" dirty="0" err="1"/>
              <a:t>amount</a:t>
            </a:r>
            <a:r>
              <a:rPr lang="nb-NO" dirty="0"/>
              <a:t> </a:t>
            </a:r>
            <a:r>
              <a:rPr lang="nb-NO" dirty="0" err="1"/>
              <a:t>of</a:t>
            </a:r>
            <a:r>
              <a:rPr lang="nb-NO" dirty="0"/>
              <a:t> data </a:t>
            </a:r>
            <a:r>
              <a:rPr lang="nb-NO" dirty="0" err="1"/>
              <a:t>available</a:t>
            </a:r>
            <a:r>
              <a:rPr lang="nb-NO" dirty="0"/>
              <a:t> to </a:t>
            </a:r>
            <a:r>
              <a:rPr lang="nb-NO" dirty="0" err="1"/>
              <a:t>assess</a:t>
            </a:r>
            <a:r>
              <a:rPr lang="nb-NO" dirty="0"/>
              <a:t> </a:t>
            </a:r>
            <a:r>
              <a:rPr lang="nb-NO" dirty="0" err="1"/>
              <a:t>the</a:t>
            </a:r>
            <a:r>
              <a:rPr lang="nb-NO" dirty="0"/>
              <a:t> </a:t>
            </a:r>
            <a:r>
              <a:rPr lang="nb-NO" dirty="0" err="1"/>
              <a:t>snow</a:t>
            </a:r>
            <a:r>
              <a:rPr lang="nb-NO" dirty="0"/>
              <a:t> </a:t>
            </a:r>
            <a:r>
              <a:rPr lang="nb-NO" dirty="0" err="1"/>
              <a:t>conditions</a:t>
            </a:r>
            <a:r>
              <a:rPr lang="nb-NO" dirty="0"/>
              <a:t> </a:t>
            </a:r>
            <a:r>
              <a:rPr lang="nb-NO" dirty="0" err="1"/>
              <a:t>within</a:t>
            </a:r>
            <a:r>
              <a:rPr lang="nb-NO" dirty="0"/>
              <a:t> regions and services.</a:t>
            </a:r>
          </a:p>
          <a:p>
            <a:r>
              <a:rPr lang="nb-NO" dirty="0"/>
              <a:t>It is </a:t>
            </a:r>
            <a:r>
              <a:rPr lang="nb-NO" dirty="0" err="1"/>
              <a:t>therefore</a:t>
            </a:r>
            <a:r>
              <a:rPr lang="nb-NO" dirty="0"/>
              <a:t> not </a:t>
            </a:r>
            <a:r>
              <a:rPr lang="nb-NO" dirty="0" err="1"/>
              <a:t>feasible</a:t>
            </a:r>
            <a:r>
              <a:rPr lang="nb-NO" dirty="0"/>
              <a:t> to </a:t>
            </a:r>
            <a:r>
              <a:rPr lang="nb-NO" dirty="0" err="1"/>
              <a:t>require</a:t>
            </a:r>
            <a:r>
              <a:rPr lang="nb-NO" dirty="0"/>
              <a:t> </a:t>
            </a:r>
            <a:r>
              <a:rPr lang="nb-NO" dirty="0" err="1"/>
              <a:t>everybody</a:t>
            </a:r>
            <a:r>
              <a:rPr lang="nb-NO" dirty="0"/>
              <a:t> to have </a:t>
            </a:r>
            <a:r>
              <a:rPr lang="nb-NO" dirty="0" err="1"/>
              <a:t>the</a:t>
            </a:r>
            <a:r>
              <a:rPr lang="nb-NO" dirty="0"/>
              <a:t> same </a:t>
            </a:r>
            <a:r>
              <a:rPr lang="nb-NO" dirty="0" err="1"/>
              <a:t>separation</a:t>
            </a:r>
            <a:r>
              <a:rPr lang="nb-NO" dirty="0"/>
              <a:t> in spatial </a:t>
            </a:r>
            <a:r>
              <a:rPr lang="nb-NO" dirty="0" err="1"/>
              <a:t>extend</a:t>
            </a:r>
            <a:r>
              <a:rPr lang="nb-NO" dirty="0"/>
              <a:t>, </a:t>
            </a:r>
            <a:r>
              <a:rPr lang="nb-NO" dirty="0" err="1"/>
              <a:t>elevation</a:t>
            </a:r>
            <a:r>
              <a:rPr lang="nb-NO" dirty="0"/>
              <a:t> bands or </a:t>
            </a:r>
            <a:r>
              <a:rPr lang="nb-NO" dirty="0" err="1"/>
              <a:t>number</a:t>
            </a:r>
            <a:r>
              <a:rPr lang="nb-NO" dirty="0"/>
              <a:t> </a:t>
            </a:r>
            <a:r>
              <a:rPr lang="nb-NO" dirty="0" err="1"/>
              <a:t>of</a:t>
            </a:r>
            <a:r>
              <a:rPr lang="nb-NO" dirty="0"/>
              <a:t> </a:t>
            </a:r>
            <a:r>
              <a:rPr lang="nb-NO" dirty="0" err="1"/>
              <a:t>aspects</a:t>
            </a:r>
            <a:r>
              <a:rPr lang="nb-NO" dirty="0"/>
              <a:t>.</a:t>
            </a:r>
          </a:p>
          <a:p>
            <a:endParaRPr lang="nb-NO" dirty="0"/>
          </a:p>
          <a:p>
            <a:r>
              <a:rPr lang="nb-NO" dirty="0" err="1"/>
              <a:t>However</a:t>
            </a:r>
            <a:r>
              <a:rPr lang="nb-NO" dirty="0"/>
              <a:t>, it is </a:t>
            </a:r>
            <a:r>
              <a:rPr lang="nb-NO" dirty="0" err="1"/>
              <a:t>important</a:t>
            </a:r>
            <a:r>
              <a:rPr lang="nb-NO" dirty="0"/>
              <a:t> </a:t>
            </a:r>
            <a:r>
              <a:rPr lang="nb-NO" dirty="0" err="1"/>
              <a:t>that</a:t>
            </a:r>
            <a:r>
              <a:rPr lang="nb-NO" dirty="0"/>
              <a:t> </a:t>
            </a:r>
            <a:r>
              <a:rPr lang="nb-NO" dirty="0" err="1"/>
              <a:t>each</a:t>
            </a:r>
            <a:r>
              <a:rPr lang="nb-NO" dirty="0"/>
              <a:t> service </a:t>
            </a:r>
            <a:r>
              <a:rPr lang="nb-NO" dirty="0" err="1"/>
              <a:t>clearly</a:t>
            </a:r>
            <a:r>
              <a:rPr lang="nb-NO" dirty="0"/>
              <a:t> </a:t>
            </a:r>
            <a:r>
              <a:rPr lang="nb-NO" dirty="0" err="1"/>
              <a:t>states</a:t>
            </a:r>
            <a:r>
              <a:rPr lang="nb-NO" dirty="0"/>
              <a:t> for </a:t>
            </a:r>
            <a:r>
              <a:rPr lang="nb-NO" dirty="0" err="1"/>
              <a:t>what</a:t>
            </a:r>
            <a:r>
              <a:rPr lang="nb-NO" dirty="0"/>
              <a:t> </a:t>
            </a:r>
            <a:r>
              <a:rPr lang="nb-NO" dirty="0" err="1"/>
              <a:t>deliniation</a:t>
            </a:r>
            <a:r>
              <a:rPr lang="nb-NO" dirty="0"/>
              <a:t> </a:t>
            </a:r>
            <a:r>
              <a:rPr lang="nb-NO" dirty="0" err="1"/>
              <a:t>they</a:t>
            </a:r>
            <a:r>
              <a:rPr lang="nb-NO" dirty="0"/>
              <a:t> </a:t>
            </a:r>
            <a:r>
              <a:rPr lang="nb-NO" dirty="0" err="1"/>
              <a:t>assess</a:t>
            </a:r>
            <a:r>
              <a:rPr lang="nb-NO" dirty="0"/>
              <a:t> </a:t>
            </a:r>
            <a:r>
              <a:rPr lang="nb-NO" dirty="0" err="1"/>
              <a:t>the</a:t>
            </a:r>
            <a:r>
              <a:rPr lang="nb-NO" dirty="0"/>
              <a:t> </a:t>
            </a:r>
            <a:r>
              <a:rPr lang="nb-NO" dirty="0" err="1"/>
              <a:t>frequency</a:t>
            </a:r>
            <a:r>
              <a:rPr lang="nb-NO" dirty="0"/>
              <a:t> </a:t>
            </a:r>
            <a:r>
              <a:rPr lang="nb-NO" dirty="0" err="1"/>
              <a:t>of</a:t>
            </a:r>
            <a:r>
              <a:rPr lang="nb-NO" dirty="0"/>
              <a:t> </a:t>
            </a:r>
            <a:r>
              <a:rPr lang="nb-NO" dirty="0" err="1"/>
              <a:t>snowpack</a:t>
            </a:r>
            <a:r>
              <a:rPr lang="nb-NO" dirty="0"/>
              <a:t> </a:t>
            </a:r>
            <a:r>
              <a:rPr lang="nb-NO" dirty="0" err="1"/>
              <a:t>stability</a:t>
            </a:r>
            <a:r>
              <a:rPr lang="nb-NO" dirty="0"/>
              <a:t>.</a:t>
            </a:r>
          </a:p>
          <a:p>
            <a:r>
              <a:rPr lang="nb-NO" dirty="0"/>
              <a:t>It </a:t>
            </a:r>
            <a:r>
              <a:rPr lang="nb-NO" dirty="0" err="1"/>
              <a:t>will</a:t>
            </a:r>
            <a:r>
              <a:rPr lang="nb-NO" dirty="0"/>
              <a:t> make </a:t>
            </a:r>
            <a:r>
              <a:rPr lang="nb-NO" dirty="0" err="1"/>
              <a:t>the</a:t>
            </a:r>
            <a:r>
              <a:rPr lang="nb-NO" dirty="0"/>
              <a:t> </a:t>
            </a:r>
            <a:r>
              <a:rPr lang="nb-NO" dirty="0" err="1"/>
              <a:t>decision</a:t>
            </a:r>
            <a:r>
              <a:rPr lang="nb-NO" dirty="0"/>
              <a:t> </a:t>
            </a:r>
            <a:r>
              <a:rPr lang="nb-NO" dirty="0" err="1"/>
              <a:t>process</a:t>
            </a:r>
            <a:r>
              <a:rPr lang="nb-NO" dirty="0"/>
              <a:t> </a:t>
            </a:r>
            <a:r>
              <a:rPr lang="nb-NO" dirty="0" err="1"/>
              <a:t>within</a:t>
            </a:r>
            <a:r>
              <a:rPr lang="nb-NO" dirty="0"/>
              <a:t> </a:t>
            </a:r>
            <a:r>
              <a:rPr lang="nb-NO" dirty="0" err="1"/>
              <a:t>the</a:t>
            </a:r>
            <a:r>
              <a:rPr lang="nb-NO" dirty="0"/>
              <a:t> service more robust. It </a:t>
            </a:r>
            <a:r>
              <a:rPr lang="nb-NO" dirty="0" err="1"/>
              <a:t>will</a:t>
            </a:r>
            <a:r>
              <a:rPr lang="nb-NO" dirty="0"/>
              <a:t> </a:t>
            </a:r>
            <a:r>
              <a:rPr lang="nb-NO" dirty="0" err="1"/>
              <a:t>help</a:t>
            </a:r>
            <a:r>
              <a:rPr lang="nb-NO" dirty="0"/>
              <a:t> </a:t>
            </a:r>
            <a:r>
              <a:rPr lang="nb-NO" dirty="0" err="1"/>
              <a:t>the</a:t>
            </a:r>
            <a:r>
              <a:rPr lang="nb-NO" dirty="0"/>
              <a:t> </a:t>
            </a:r>
            <a:r>
              <a:rPr lang="nb-NO" dirty="0" err="1"/>
              <a:t>user</a:t>
            </a:r>
            <a:r>
              <a:rPr lang="nb-NO" dirty="0"/>
              <a:t> to understand </a:t>
            </a:r>
            <a:r>
              <a:rPr lang="nb-NO" dirty="0" err="1"/>
              <a:t>the</a:t>
            </a:r>
            <a:r>
              <a:rPr lang="nb-NO" dirty="0"/>
              <a:t> </a:t>
            </a:r>
            <a:r>
              <a:rPr lang="nb-NO" dirty="0" err="1"/>
              <a:t>product</a:t>
            </a:r>
            <a:r>
              <a:rPr lang="nb-NO" dirty="0"/>
              <a:t> </a:t>
            </a:r>
            <a:r>
              <a:rPr lang="nb-NO" dirty="0" err="1"/>
              <a:t>better</a:t>
            </a:r>
            <a:r>
              <a:rPr lang="nb-NO" dirty="0"/>
              <a:t> and it </a:t>
            </a:r>
            <a:r>
              <a:rPr lang="nb-NO" dirty="0" err="1"/>
              <a:t>will</a:t>
            </a:r>
            <a:r>
              <a:rPr lang="nb-NO" dirty="0"/>
              <a:t> </a:t>
            </a:r>
            <a:r>
              <a:rPr lang="nb-NO" dirty="0" err="1"/>
              <a:t>help</a:t>
            </a:r>
            <a:r>
              <a:rPr lang="nb-NO" dirty="0"/>
              <a:t> </a:t>
            </a:r>
            <a:r>
              <a:rPr lang="nb-NO" dirty="0" err="1"/>
              <a:t>the</a:t>
            </a:r>
            <a:r>
              <a:rPr lang="nb-NO" dirty="0"/>
              <a:t> </a:t>
            </a:r>
            <a:r>
              <a:rPr lang="nb-NO" dirty="0" err="1"/>
              <a:t>neighboring</a:t>
            </a:r>
            <a:r>
              <a:rPr lang="nb-NO" dirty="0"/>
              <a:t> service to </a:t>
            </a:r>
            <a:r>
              <a:rPr lang="nb-NO" dirty="0" err="1"/>
              <a:t>see</a:t>
            </a:r>
            <a:r>
              <a:rPr lang="nb-NO" dirty="0"/>
              <a:t> </a:t>
            </a:r>
            <a:r>
              <a:rPr lang="nb-NO" dirty="0" err="1"/>
              <a:t>where</a:t>
            </a:r>
            <a:r>
              <a:rPr lang="nb-NO" dirty="0"/>
              <a:t> and </a:t>
            </a:r>
            <a:r>
              <a:rPr lang="nb-NO" dirty="0" err="1"/>
              <a:t>why</a:t>
            </a:r>
            <a:r>
              <a:rPr lang="nb-NO" dirty="0"/>
              <a:t> a different </a:t>
            </a:r>
            <a:r>
              <a:rPr lang="nb-NO" dirty="0" err="1"/>
              <a:t>danger</a:t>
            </a:r>
            <a:r>
              <a:rPr lang="nb-NO" dirty="0"/>
              <a:t> </a:t>
            </a:r>
            <a:r>
              <a:rPr lang="nb-NO" dirty="0" err="1"/>
              <a:t>level</a:t>
            </a:r>
            <a:r>
              <a:rPr lang="nb-NO" dirty="0"/>
              <a:t> </a:t>
            </a:r>
            <a:r>
              <a:rPr lang="nb-NO" dirty="0" err="1"/>
              <a:t>was</a:t>
            </a:r>
            <a:r>
              <a:rPr lang="nb-NO" dirty="0"/>
              <a:t> </a:t>
            </a:r>
            <a:r>
              <a:rPr lang="nb-NO" dirty="0" err="1"/>
              <a:t>issued</a:t>
            </a:r>
            <a:r>
              <a:rPr lang="nb-NO" dirty="0"/>
              <a:t> for </a:t>
            </a:r>
            <a:r>
              <a:rPr lang="nb-NO" dirty="0" err="1"/>
              <a:t>similar</a:t>
            </a:r>
            <a:r>
              <a:rPr lang="nb-NO" dirty="0"/>
              <a:t> </a:t>
            </a:r>
            <a:r>
              <a:rPr lang="nb-NO" dirty="0" err="1"/>
              <a:t>conditions</a:t>
            </a:r>
            <a:r>
              <a:rPr lang="nb-NO" dirty="0"/>
              <a:t> – </a:t>
            </a:r>
            <a:r>
              <a:rPr lang="nb-NO" dirty="0" err="1"/>
              <a:t>if</a:t>
            </a:r>
            <a:r>
              <a:rPr lang="nb-NO" dirty="0"/>
              <a:t> </a:t>
            </a:r>
            <a:r>
              <a:rPr lang="nb-NO" dirty="0" err="1"/>
              <a:t>that</a:t>
            </a:r>
            <a:r>
              <a:rPr lang="nb-NO" dirty="0"/>
              <a:t> </a:t>
            </a:r>
            <a:r>
              <a:rPr lang="nb-NO" dirty="0" err="1"/>
              <a:t>should</a:t>
            </a:r>
            <a:r>
              <a:rPr lang="nb-NO" dirty="0"/>
              <a:t> be </a:t>
            </a:r>
            <a:r>
              <a:rPr lang="nb-NO" dirty="0" err="1"/>
              <a:t>the</a:t>
            </a:r>
            <a:r>
              <a:rPr lang="nb-NO" dirty="0"/>
              <a:t> case.</a:t>
            </a:r>
          </a:p>
          <a:p>
            <a:endParaRPr lang="nb-NO" dirty="0"/>
          </a:p>
          <a:p>
            <a:r>
              <a:rPr lang="nb-NO" dirty="0" err="1"/>
              <a:t>We</a:t>
            </a:r>
            <a:r>
              <a:rPr lang="nb-NO" dirty="0"/>
              <a:t> </a:t>
            </a:r>
            <a:r>
              <a:rPr lang="nb-NO" dirty="0" err="1"/>
              <a:t>recommend</a:t>
            </a:r>
            <a:r>
              <a:rPr lang="nb-NO" dirty="0"/>
              <a:t> to analyse </a:t>
            </a:r>
            <a:r>
              <a:rPr lang="nb-NO" dirty="0" err="1"/>
              <a:t>your</a:t>
            </a:r>
            <a:r>
              <a:rPr lang="nb-NO" dirty="0"/>
              <a:t> </a:t>
            </a:r>
            <a:r>
              <a:rPr lang="nb-NO" dirty="0" err="1"/>
              <a:t>forecasts</a:t>
            </a:r>
            <a:r>
              <a:rPr lang="nb-NO" dirty="0"/>
              <a:t> and </a:t>
            </a:r>
            <a:r>
              <a:rPr lang="nb-NO" dirty="0" err="1"/>
              <a:t>see</a:t>
            </a:r>
            <a:r>
              <a:rPr lang="nb-NO" dirty="0"/>
              <a:t> </a:t>
            </a:r>
            <a:r>
              <a:rPr lang="nb-NO" dirty="0" err="1"/>
              <a:t>how</a:t>
            </a:r>
            <a:r>
              <a:rPr lang="nb-NO" dirty="0"/>
              <a:t> </a:t>
            </a:r>
            <a:r>
              <a:rPr lang="nb-NO" dirty="0" err="1"/>
              <a:t>you</a:t>
            </a:r>
            <a:r>
              <a:rPr lang="nb-NO" dirty="0"/>
              <a:t> </a:t>
            </a:r>
            <a:r>
              <a:rPr lang="nb-NO" dirty="0" err="1"/>
              <a:t>assign</a:t>
            </a:r>
            <a:r>
              <a:rPr lang="nb-NO" dirty="0"/>
              <a:t> </a:t>
            </a:r>
            <a:r>
              <a:rPr lang="nb-NO" dirty="0" err="1"/>
              <a:t>the</a:t>
            </a:r>
            <a:r>
              <a:rPr lang="nb-NO" dirty="0"/>
              <a:t> spatial </a:t>
            </a:r>
            <a:r>
              <a:rPr lang="nb-NO" dirty="0" err="1"/>
              <a:t>distribution</a:t>
            </a:r>
            <a:r>
              <a:rPr lang="nb-NO" dirty="0"/>
              <a:t> and </a:t>
            </a:r>
            <a:r>
              <a:rPr lang="nb-NO" dirty="0" err="1"/>
              <a:t>figure</a:t>
            </a:r>
            <a:r>
              <a:rPr lang="nb-NO" dirty="0"/>
              <a:t> </a:t>
            </a:r>
            <a:r>
              <a:rPr lang="nb-NO" dirty="0" err="1"/>
              <a:t>out</a:t>
            </a:r>
            <a:r>
              <a:rPr lang="nb-NO" dirty="0"/>
              <a:t> </a:t>
            </a:r>
            <a:r>
              <a:rPr lang="nb-NO" dirty="0" err="1"/>
              <a:t>what</a:t>
            </a:r>
            <a:r>
              <a:rPr lang="nb-NO" dirty="0"/>
              <a:t> is </a:t>
            </a:r>
            <a:r>
              <a:rPr lang="nb-NO" dirty="0" err="1"/>
              <a:t>the</a:t>
            </a:r>
            <a:r>
              <a:rPr lang="nb-NO" dirty="0"/>
              <a:t> </a:t>
            </a:r>
            <a:r>
              <a:rPr lang="nb-NO" dirty="0" err="1"/>
              <a:t>smallest</a:t>
            </a:r>
            <a:r>
              <a:rPr lang="nb-NO" dirty="0"/>
              <a:t> </a:t>
            </a:r>
            <a:r>
              <a:rPr lang="nb-NO" dirty="0" err="1"/>
              <a:t>division</a:t>
            </a:r>
            <a:r>
              <a:rPr lang="nb-NO" dirty="0"/>
              <a:t> </a:t>
            </a:r>
            <a:r>
              <a:rPr lang="nb-NO" dirty="0" err="1"/>
              <a:t>you</a:t>
            </a:r>
            <a:r>
              <a:rPr lang="nb-NO" dirty="0"/>
              <a:t> </a:t>
            </a:r>
            <a:r>
              <a:rPr lang="nb-NO" dirty="0" err="1"/>
              <a:t>use</a:t>
            </a:r>
            <a:r>
              <a:rPr lang="nb-NO" dirty="0"/>
              <a:t> for </a:t>
            </a:r>
            <a:r>
              <a:rPr lang="nb-NO" dirty="0" err="1"/>
              <a:t>the</a:t>
            </a:r>
            <a:r>
              <a:rPr lang="nb-NO" dirty="0"/>
              <a:t> given </a:t>
            </a:r>
            <a:r>
              <a:rPr lang="nb-NO" dirty="0" err="1"/>
              <a:t>components</a:t>
            </a:r>
            <a:r>
              <a:rPr lang="nb-NO" dirty="0"/>
              <a:t>.</a:t>
            </a:r>
          </a:p>
          <a:p>
            <a:r>
              <a:rPr lang="nb-NO" dirty="0" err="1"/>
              <a:t>Based</a:t>
            </a:r>
            <a:r>
              <a:rPr lang="nb-NO" dirty="0"/>
              <a:t> </a:t>
            </a:r>
            <a:r>
              <a:rPr lang="nb-NO" dirty="0" err="1"/>
              <a:t>on</a:t>
            </a:r>
            <a:r>
              <a:rPr lang="nb-NO" dirty="0"/>
              <a:t> </a:t>
            </a:r>
            <a:r>
              <a:rPr lang="nb-NO" dirty="0" err="1"/>
              <a:t>that</a:t>
            </a:r>
            <a:r>
              <a:rPr lang="nb-NO" dirty="0"/>
              <a:t> analyses it is </a:t>
            </a:r>
            <a:r>
              <a:rPr lang="nb-NO" dirty="0" err="1"/>
              <a:t>adviced</a:t>
            </a:r>
            <a:r>
              <a:rPr lang="nb-NO" dirty="0"/>
              <a:t> to </a:t>
            </a:r>
            <a:r>
              <a:rPr lang="nb-NO" dirty="0" err="1"/>
              <a:t>decide</a:t>
            </a:r>
            <a:r>
              <a:rPr lang="nb-NO" dirty="0"/>
              <a:t> </a:t>
            </a:r>
            <a:r>
              <a:rPr lang="nb-NO" dirty="0" err="1"/>
              <a:t>on</a:t>
            </a:r>
            <a:r>
              <a:rPr lang="nb-NO" dirty="0"/>
              <a:t> </a:t>
            </a:r>
            <a:r>
              <a:rPr lang="nb-NO" dirty="0" err="1"/>
              <a:t>the</a:t>
            </a:r>
            <a:r>
              <a:rPr lang="nb-NO" dirty="0"/>
              <a:t> </a:t>
            </a:r>
            <a:r>
              <a:rPr lang="nb-NO" dirty="0" err="1"/>
              <a:t>smallest</a:t>
            </a:r>
            <a:r>
              <a:rPr lang="nb-NO" dirty="0"/>
              <a:t> </a:t>
            </a:r>
            <a:r>
              <a:rPr lang="nb-NO" dirty="0" err="1"/>
              <a:t>feasible</a:t>
            </a:r>
            <a:r>
              <a:rPr lang="nb-NO" dirty="0"/>
              <a:t> </a:t>
            </a:r>
            <a:r>
              <a:rPr lang="nb-NO" dirty="0" err="1"/>
              <a:t>division</a:t>
            </a:r>
            <a:r>
              <a:rPr lang="nb-NO" dirty="0"/>
              <a:t> and </a:t>
            </a:r>
            <a:r>
              <a:rPr lang="nb-NO" dirty="0" err="1"/>
              <a:t>use</a:t>
            </a:r>
            <a:r>
              <a:rPr lang="nb-NO" dirty="0"/>
              <a:t> </a:t>
            </a:r>
            <a:r>
              <a:rPr lang="nb-NO" dirty="0" err="1"/>
              <a:t>that</a:t>
            </a:r>
            <a:r>
              <a:rPr lang="nb-NO" dirty="0"/>
              <a:t> as a </a:t>
            </a:r>
            <a:r>
              <a:rPr lang="nb-NO" dirty="0" err="1"/>
              <a:t>reference</a:t>
            </a:r>
            <a:r>
              <a:rPr lang="nb-NO" dirty="0"/>
              <a:t> unit. </a:t>
            </a:r>
          </a:p>
          <a:p>
            <a:r>
              <a:rPr lang="nb-NO" dirty="0"/>
              <a:t>A </a:t>
            </a:r>
            <a:r>
              <a:rPr lang="nb-NO" dirty="0" err="1"/>
              <a:t>frequency</a:t>
            </a:r>
            <a:r>
              <a:rPr lang="nb-NO" dirty="0"/>
              <a:t> </a:t>
            </a:r>
            <a:r>
              <a:rPr lang="nb-NO" dirty="0" err="1"/>
              <a:t>class</a:t>
            </a:r>
            <a:r>
              <a:rPr lang="nb-NO" dirty="0"/>
              <a:t> </a:t>
            </a:r>
            <a:r>
              <a:rPr lang="nb-NO" dirty="0" err="1"/>
              <a:t>can</a:t>
            </a:r>
            <a:r>
              <a:rPr lang="nb-NO" dirty="0"/>
              <a:t> </a:t>
            </a:r>
            <a:r>
              <a:rPr lang="nb-NO" dirty="0" err="1"/>
              <a:t>then</a:t>
            </a:r>
            <a:r>
              <a:rPr lang="nb-NO" dirty="0"/>
              <a:t> be </a:t>
            </a:r>
            <a:r>
              <a:rPr lang="nb-NO" dirty="0" err="1"/>
              <a:t>assigned</a:t>
            </a:r>
            <a:r>
              <a:rPr lang="nb-NO" dirty="0"/>
              <a:t> to </a:t>
            </a:r>
            <a:r>
              <a:rPr lang="nb-NO" dirty="0" err="1"/>
              <a:t>any</a:t>
            </a:r>
            <a:r>
              <a:rPr lang="nb-NO" dirty="0"/>
              <a:t> unit </a:t>
            </a:r>
            <a:r>
              <a:rPr lang="nb-NO" dirty="0" err="1"/>
              <a:t>equal</a:t>
            </a:r>
            <a:r>
              <a:rPr lang="nb-NO" dirty="0"/>
              <a:t> to or </a:t>
            </a:r>
            <a:r>
              <a:rPr lang="nb-NO" dirty="0" err="1"/>
              <a:t>larger</a:t>
            </a:r>
            <a:r>
              <a:rPr lang="nb-NO" dirty="0"/>
              <a:t> </a:t>
            </a:r>
            <a:r>
              <a:rPr lang="nb-NO" dirty="0" err="1"/>
              <a:t>than</a:t>
            </a:r>
            <a:r>
              <a:rPr lang="nb-NO" dirty="0"/>
              <a:t> </a:t>
            </a:r>
            <a:r>
              <a:rPr lang="nb-NO" dirty="0" err="1"/>
              <a:t>the</a:t>
            </a:r>
            <a:r>
              <a:rPr lang="nb-NO" dirty="0"/>
              <a:t> </a:t>
            </a:r>
            <a:r>
              <a:rPr lang="nb-NO" dirty="0" err="1"/>
              <a:t>reference</a:t>
            </a:r>
            <a:r>
              <a:rPr lang="nb-NO" dirty="0"/>
              <a:t> unit (given </a:t>
            </a:r>
            <a:r>
              <a:rPr lang="nb-NO" dirty="0" err="1"/>
              <a:t>that</a:t>
            </a:r>
            <a:r>
              <a:rPr lang="nb-NO" dirty="0"/>
              <a:t> </a:t>
            </a:r>
            <a:r>
              <a:rPr lang="nb-NO" dirty="0" err="1"/>
              <a:t>the</a:t>
            </a:r>
            <a:r>
              <a:rPr lang="nb-NO" dirty="0"/>
              <a:t> </a:t>
            </a:r>
            <a:r>
              <a:rPr lang="nb-NO" dirty="0" err="1"/>
              <a:t>frequency</a:t>
            </a:r>
            <a:r>
              <a:rPr lang="nb-NO" dirty="0"/>
              <a:t> </a:t>
            </a:r>
            <a:r>
              <a:rPr lang="nb-NO" dirty="0" err="1"/>
              <a:t>class</a:t>
            </a:r>
            <a:r>
              <a:rPr lang="nb-NO" dirty="0"/>
              <a:t> </a:t>
            </a:r>
            <a:r>
              <a:rPr lang="nb-NO" dirty="0" err="1"/>
              <a:t>does</a:t>
            </a:r>
            <a:r>
              <a:rPr lang="nb-NO" dirty="0"/>
              <a:t> not </a:t>
            </a:r>
            <a:r>
              <a:rPr lang="nb-NO" dirty="0" err="1"/>
              <a:t>change</a:t>
            </a:r>
            <a:r>
              <a:rPr lang="nb-NO" dirty="0"/>
              <a:t> </a:t>
            </a:r>
            <a:r>
              <a:rPr lang="nb-NO" dirty="0" err="1"/>
              <a:t>when</a:t>
            </a:r>
            <a:r>
              <a:rPr lang="nb-NO" dirty="0"/>
              <a:t> </a:t>
            </a:r>
            <a:r>
              <a:rPr lang="nb-NO" dirty="0" err="1"/>
              <a:t>adding</a:t>
            </a:r>
            <a:r>
              <a:rPr lang="nb-NO" dirty="0"/>
              <a:t> </a:t>
            </a:r>
            <a:r>
              <a:rPr lang="nb-NO" dirty="0" err="1"/>
              <a:t>another</a:t>
            </a:r>
            <a:r>
              <a:rPr lang="nb-NO" dirty="0"/>
              <a:t> </a:t>
            </a:r>
            <a:r>
              <a:rPr lang="nb-NO" dirty="0" err="1"/>
              <a:t>reference</a:t>
            </a:r>
            <a:r>
              <a:rPr lang="nb-NO" dirty="0"/>
              <a:t> unit).</a:t>
            </a:r>
          </a:p>
        </p:txBody>
      </p:sp>
      <p:sp>
        <p:nvSpPr>
          <p:cNvPr id="4" name="Slide Number Placeholder 3"/>
          <p:cNvSpPr>
            <a:spLocks noGrp="1"/>
          </p:cNvSpPr>
          <p:nvPr>
            <p:ph type="sldNum" sz="quarter" idx="5"/>
          </p:nvPr>
        </p:nvSpPr>
        <p:spPr/>
        <p:txBody>
          <a:bodyPr/>
          <a:lstStyle/>
          <a:p>
            <a:fld id="{EC7FBCA6-E57F-46C3-8F08-2C84F85C0C6E}" type="slidenum">
              <a:rPr lang="nb-NO" smtClean="0"/>
              <a:t>20</a:t>
            </a:fld>
            <a:endParaRPr lang="nb-NO"/>
          </a:p>
        </p:txBody>
      </p:sp>
    </p:spTree>
    <p:extLst>
      <p:ext uri="{BB962C8B-B14F-4D97-AF65-F5344CB8AC3E}">
        <p14:creationId xmlns:p14="http://schemas.microsoft.com/office/powerpoint/2010/main" val="539029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Skal vi </a:t>
            </a:r>
            <a:r>
              <a:rPr lang="en-US" dirty="0" err="1"/>
              <a:t>sette</a:t>
            </a:r>
            <a:r>
              <a:rPr lang="en-US" dirty="0"/>
              <a:t> den </a:t>
            </a:r>
            <a:r>
              <a:rPr lang="en-US" dirty="0" err="1"/>
              <a:t>opp</a:t>
            </a:r>
            <a:r>
              <a:rPr lang="en-US" dirty="0"/>
              <a:t> </a:t>
            </a:r>
            <a:r>
              <a:rPr lang="en-US" dirty="0" err="1"/>
              <a:t>til</a:t>
            </a:r>
            <a:r>
              <a:rPr lang="en-US" dirty="0"/>
              <a:t> 400 </a:t>
            </a:r>
            <a:r>
              <a:rPr lang="en-US" dirty="0" err="1"/>
              <a:t>eller</a:t>
            </a:r>
            <a:r>
              <a:rPr lang="en-US" dirty="0"/>
              <a:t> 500 km2?</a:t>
            </a:r>
          </a:p>
        </p:txBody>
      </p:sp>
      <p:sp>
        <p:nvSpPr>
          <p:cNvPr id="4" name="Plassholder for lysbildenummer 3"/>
          <p:cNvSpPr>
            <a:spLocks noGrp="1"/>
          </p:cNvSpPr>
          <p:nvPr>
            <p:ph type="sldNum" sz="quarter" idx="5"/>
          </p:nvPr>
        </p:nvSpPr>
        <p:spPr/>
        <p:txBody>
          <a:bodyPr/>
          <a:lstStyle/>
          <a:p>
            <a:fld id="{EC7FBCA6-E57F-46C3-8F08-2C84F85C0C6E}" type="slidenum">
              <a:rPr lang="nb-NO" smtClean="0"/>
              <a:t>21</a:t>
            </a:fld>
            <a:endParaRPr lang="nb-NO"/>
          </a:p>
        </p:txBody>
      </p:sp>
    </p:spTree>
    <p:extLst>
      <p:ext uri="{BB962C8B-B14F-4D97-AF65-F5344CB8AC3E}">
        <p14:creationId xmlns:p14="http://schemas.microsoft.com/office/powerpoint/2010/main" val="4141839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https://www.xgeo.no/?p=snoskred&amp;m=bmGeodataImages%3BMapLayer_fsw%3BMapLayer_proposedregions2017&amp;l=no&amp;e=9659%7C6903697%7C291430%7C7043567&amp;ft=1%3B</a:t>
            </a:r>
          </a:p>
          <a:p>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22</a:t>
            </a:fld>
            <a:endParaRPr lang="nb-NO"/>
          </a:p>
        </p:txBody>
      </p:sp>
    </p:spTree>
    <p:extLst>
      <p:ext uri="{BB962C8B-B14F-4D97-AF65-F5344CB8AC3E}">
        <p14:creationId xmlns:p14="http://schemas.microsoft.com/office/powerpoint/2010/main" val="113747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words that lack a clear definition or have varying definitions among different forecasting services.</a:t>
            </a:r>
          </a:p>
        </p:txBody>
      </p:sp>
      <p:sp>
        <p:nvSpPr>
          <p:cNvPr id="4" name="Slide Number Placeholder 3"/>
          <p:cNvSpPr>
            <a:spLocks noGrp="1"/>
          </p:cNvSpPr>
          <p:nvPr>
            <p:ph type="sldNum" sz="quarter" idx="5"/>
          </p:nvPr>
        </p:nvSpPr>
        <p:spPr/>
        <p:txBody>
          <a:bodyPr/>
          <a:lstStyle/>
          <a:p>
            <a:fld id="{A2CC1FB1-8116-4923-9D91-690F6075E554}" type="slidenum">
              <a:rPr lang="en-US" smtClean="0"/>
              <a:t>4</a:t>
            </a:fld>
            <a:endParaRPr lang="en-US"/>
          </a:p>
        </p:txBody>
      </p:sp>
    </p:spTree>
    <p:extLst>
      <p:ext uri="{BB962C8B-B14F-4D97-AF65-F5344CB8AC3E}">
        <p14:creationId xmlns:p14="http://schemas.microsoft.com/office/powerpoint/2010/main" val="501546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Indikasjon</a:t>
            </a:r>
            <a:r>
              <a:rPr lang="en-US" dirty="0"/>
              <a:t> for </a:t>
            </a:r>
            <a:r>
              <a:rPr lang="en-US" dirty="0" err="1"/>
              <a:t>en</a:t>
            </a:r>
            <a:r>
              <a:rPr lang="en-US" dirty="0"/>
              <a:t> </a:t>
            </a:r>
            <a:r>
              <a:rPr lang="en-US" dirty="0" err="1"/>
              <a:t>viss</a:t>
            </a:r>
            <a:r>
              <a:rPr lang="en-US" dirty="0"/>
              <a:t> </a:t>
            </a:r>
            <a:r>
              <a:rPr lang="en-US" dirty="0" err="1"/>
              <a:t>stabilitetsklasse</a:t>
            </a:r>
            <a:r>
              <a:rPr lang="en-US" dirty="0"/>
              <a:t> =&gt; utløsbarhet</a:t>
            </a:r>
          </a:p>
        </p:txBody>
      </p:sp>
      <p:sp>
        <p:nvSpPr>
          <p:cNvPr id="4" name="Plassholder for lysbildenummer 3"/>
          <p:cNvSpPr>
            <a:spLocks noGrp="1"/>
          </p:cNvSpPr>
          <p:nvPr>
            <p:ph type="sldNum" sz="quarter" idx="5"/>
          </p:nvPr>
        </p:nvSpPr>
        <p:spPr/>
        <p:txBody>
          <a:bodyPr/>
          <a:lstStyle/>
          <a:p>
            <a:fld id="{EC7FBCA6-E57F-46C3-8F08-2C84F85C0C6E}" type="slidenum">
              <a:rPr lang="nb-NO" smtClean="0"/>
              <a:t>24</a:t>
            </a:fld>
            <a:endParaRPr lang="nb-NO"/>
          </a:p>
        </p:txBody>
      </p:sp>
    </p:spTree>
    <p:extLst>
      <p:ext uri="{BB962C8B-B14F-4D97-AF65-F5344CB8AC3E}">
        <p14:creationId xmlns:p14="http://schemas.microsoft.com/office/powerpoint/2010/main" val="3744077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28</a:t>
            </a:fld>
            <a:endParaRPr lang="nb-NO"/>
          </a:p>
        </p:txBody>
      </p:sp>
    </p:spTree>
    <p:extLst>
      <p:ext uri="{BB962C8B-B14F-4D97-AF65-F5344CB8AC3E}">
        <p14:creationId xmlns:p14="http://schemas.microsoft.com/office/powerpoint/2010/main" val="615654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Sannsynlig = Forventet</a:t>
            </a:r>
          </a:p>
          <a:p>
            <a:r>
              <a:rPr lang="nb-NO" dirty="0"/>
              <a:t>Usannsynlig = IKKE forventet – </a:t>
            </a:r>
            <a:r>
              <a:rPr lang="nb-NO" dirty="0" err="1"/>
              <a:t>dvs</a:t>
            </a:r>
            <a:r>
              <a:rPr lang="nb-NO" dirty="0"/>
              <a:t> jeg er ikke overrasket at denne størrelsen ikke forekommer</a:t>
            </a:r>
          </a:p>
          <a:p>
            <a:endParaRPr lang="nb-NO" dirty="0"/>
          </a:p>
          <a:p>
            <a:r>
              <a:rPr lang="nb-NO" dirty="0"/>
              <a:t>Tenk hvordan forventer jeg at skredproblemet oppfører seg. Hvor tykk er flaket? Hvor god er bruddforplantningen?</a:t>
            </a:r>
          </a:p>
        </p:txBody>
      </p:sp>
      <p:sp>
        <p:nvSpPr>
          <p:cNvPr id="4" name="Slide Number Placeholder 3"/>
          <p:cNvSpPr>
            <a:spLocks noGrp="1"/>
          </p:cNvSpPr>
          <p:nvPr>
            <p:ph type="sldNum" sz="quarter" idx="5"/>
          </p:nvPr>
        </p:nvSpPr>
        <p:spPr/>
        <p:txBody>
          <a:bodyPr/>
          <a:lstStyle/>
          <a:p>
            <a:fld id="{EC7FBCA6-E57F-46C3-8F08-2C84F85C0C6E}" type="slidenum">
              <a:rPr lang="nb-NO" smtClean="0"/>
              <a:t>30</a:t>
            </a:fld>
            <a:endParaRPr lang="nb-NO"/>
          </a:p>
        </p:txBody>
      </p:sp>
    </p:spTree>
    <p:extLst>
      <p:ext uri="{BB962C8B-B14F-4D97-AF65-F5344CB8AC3E}">
        <p14:creationId xmlns:p14="http://schemas.microsoft.com/office/powerpoint/2010/main" val="1822648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Sannsynlig = Forventet</a:t>
            </a:r>
          </a:p>
          <a:p>
            <a:r>
              <a:rPr lang="nb-NO" dirty="0"/>
              <a:t>Usannsynlig = IKKE forventet – </a:t>
            </a:r>
            <a:r>
              <a:rPr lang="nb-NO" dirty="0" err="1"/>
              <a:t>dvs</a:t>
            </a:r>
            <a:r>
              <a:rPr lang="nb-NO" dirty="0"/>
              <a:t> jeg er ikke overrasket at denne størrelsen ikke forekommer</a:t>
            </a:r>
          </a:p>
          <a:p>
            <a:endParaRPr lang="nb-NO" dirty="0"/>
          </a:p>
          <a:p>
            <a:r>
              <a:rPr lang="nb-NO" dirty="0"/>
              <a:t>Tenk hvordan forventer jeg at skredproblemet oppfører seg. Hvor tykk er flaket? Hvor god er bruddforplantningen?</a:t>
            </a:r>
          </a:p>
        </p:txBody>
      </p:sp>
      <p:sp>
        <p:nvSpPr>
          <p:cNvPr id="4" name="Slide Number Placeholder 3"/>
          <p:cNvSpPr>
            <a:spLocks noGrp="1"/>
          </p:cNvSpPr>
          <p:nvPr>
            <p:ph type="sldNum" sz="quarter" idx="5"/>
          </p:nvPr>
        </p:nvSpPr>
        <p:spPr/>
        <p:txBody>
          <a:bodyPr/>
          <a:lstStyle/>
          <a:p>
            <a:fld id="{EC7FBCA6-E57F-46C3-8F08-2C84F85C0C6E}" type="slidenum">
              <a:rPr lang="nb-NO" smtClean="0"/>
              <a:t>31</a:t>
            </a:fld>
            <a:endParaRPr lang="nb-NO"/>
          </a:p>
        </p:txBody>
      </p:sp>
    </p:spTree>
    <p:extLst>
      <p:ext uri="{BB962C8B-B14F-4D97-AF65-F5344CB8AC3E}">
        <p14:creationId xmlns:p14="http://schemas.microsoft.com/office/powerpoint/2010/main" val="4211031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Sannsynlig = Forventet</a:t>
            </a:r>
          </a:p>
          <a:p>
            <a:r>
              <a:rPr lang="nb-NO" dirty="0"/>
              <a:t>Usannsynlig = IKKE forventet – </a:t>
            </a:r>
            <a:r>
              <a:rPr lang="nb-NO" dirty="0" err="1"/>
              <a:t>dvs</a:t>
            </a:r>
            <a:r>
              <a:rPr lang="nb-NO" dirty="0"/>
              <a:t> jeg er ikke overrasket at denne størrelsen ikke forekommer</a:t>
            </a:r>
          </a:p>
          <a:p>
            <a:endParaRPr lang="nb-NO" dirty="0"/>
          </a:p>
          <a:p>
            <a:r>
              <a:rPr lang="nb-NO" dirty="0"/>
              <a:t>Tenk hvordan forventer jeg at skredproblemet oppfører seg. Hvor tykk er flaket? Hvor god er bruddforplantningen?</a:t>
            </a:r>
          </a:p>
        </p:txBody>
      </p:sp>
      <p:sp>
        <p:nvSpPr>
          <p:cNvPr id="4" name="Slide Number Placeholder 3"/>
          <p:cNvSpPr>
            <a:spLocks noGrp="1"/>
          </p:cNvSpPr>
          <p:nvPr>
            <p:ph type="sldNum" sz="quarter" idx="5"/>
          </p:nvPr>
        </p:nvSpPr>
        <p:spPr/>
        <p:txBody>
          <a:bodyPr/>
          <a:lstStyle/>
          <a:p>
            <a:fld id="{EC7FBCA6-E57F-46C3-8F08-2C84F85C0C6E}" type="slidenum">
              <a:rPr lang="nb-NO" smtClean="0"/>
              <a:t>32</a:t>
            </a:fld>
            <a:endParaRPr lang="nb-NO"/>
          </a:p>
        </p:txBody>
      </p:sp>
    </p:spTree>
    <p:extLst>
      <p:ext uri="{BB962C8B-B14F-4D97-AF65-F5344CB8AC3E}">
        <p14:creationId xmlns:p14="http://schemas.microsoft.com/office/powerpoint/2010/main" val="1637605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C7FBCA6-E57F-46C3-8F08-2C84F85C0C6E}" type="slidenum">
              <a:rPr lang="nb-NO" smtClean="0"/>
              <a:t>40</a:t>
            </a:fld>
            <a:endParaRPr lang="nb-NO"/>
          </a:p>
        </p:txBody>
      </p:sp>
    </p:spTree>
    <p:extLst>
      <p:ext uri="{BB962C8B-B14F-4D97-AF65-F5344CB8AC3E}">
        <p14:creationId xmlns:p14="http://schemas.microsoft.com/office/powerpoint/2010/main" val="633224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chemeClr val="tx1"/>
                </a:solidFill>
              </a:rPr>
              <a:t>(øverste 5-10 cm -&gt; mulige flak på 20 cm i </a:t>
            </a:r>
            <a:r>
              <a:rPr lang="nb-NO" dirty="0" err="1">
                <a:solidFill>
                  <a:schemeClr val="tx1"/>
                </a:solidFill>
              </a:rPr>
              <a:t>leformasjoner</a:t>
            </a:r>
            <a:r>
              <a:rPr lang="nb-NO" dirty="0">
                <a:solidFill>
                  <a:schemeClr val="tx1"/>
                </a:solidFill>
              </a:rPr>
              <a:t>)</a:t>
            </a:r>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51</a:t>
            </a:fld>
            <a:endParaRPr lang="nb-NO"/>
          </a:p>
        </p:txBody>
      </p:sp>
    </p:spTree>
    <p:extLst>
      <p:ext uri="{BB962C8B-B14F-4D97-AF65-F5344CB8AC3E}">
        <p14:creationId xmlns:p14="http://schemas.microsoft.com/office/powerpoint/2010/main" val="2800337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52</a:t>
            </a:fld>
            <a:endParaRPr lang="nb-NO"/>
          </a:p>
        </p:txBody>
      </p:sp>
    </p:spTree>
    <p:extLst>
      <p:ext uri="{BB962C8B-B14F-4D97-AF65-F5344CB8AC3E}">
        <p14:creationId xmlns:p14="http://schemas.microsoft.com/office/powerpoint/2010/main" val="2410686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Relativt</a:t>
            </a:r>
            <a:r>
              <a:rPr lang="en-US" dirty="0"/>
              <a:t> </a:t>
            </a:r>
            <a:r>
              <a:rPr lang="en-US" dirty="0" err="1"/>
              <a:t>tykk</a:t>
            </a:r>
            <a:r>
              <a:rPr lang="en-US" dirty="0"/>
              <a:t> </a:t>
            </a:r>
            <a:r>
              <a:rPr lang="en-US" dirty="0" err="1"/>
              <a:t>nysnølag</a:t>
            </a:r>
            <a:r>
              <a:rPr lang="en-US" dirty="0"/>
              <a:t>.</a:t>
            </a:r>
          </a:p>
          <a:p>
            <a:r>
              <a:rPr lang="en-US" dirty="0"/>
              <a:t>Ru </a:t>
            </a:r>
            <a:r>
              <a:rPr lang="en-US" dirty="0" err="1"/>
              <a:t>gammel</a:t>
            </a:r>
            <a:r>
              <a:rPr lang="en-US" dirty="0"/>
              <a:t> </a:t>
            </a:r>
            <a:r>
              <a:rPr lang="en-US" dirty="0" err="1"/>
              <a:t>snøoverflate</a:t>
            </a:r>
            <a:r>
              <a:rPr lang="en-US" dirty="0"/>
              <a:t>.</a:t>
            </a:r>
          </a:p>
          <a:p>
            <a:r>
              <a:rPr lang="en-US" dirty="0"/>
              <a:t>Husk at et str 3 </a:t>
            </a:r>
            <a:r>
              <a:rPr lang="en-US" dirty="0" err="1"/>
              <a:t>skred</a:t>
            </a:r>
            <a:r>
              <a:rPr lang="en-US" dirty="0"/>
              <a:t> er </a:t>
            </a:r>
            <a:r>
              <a:rPr lang="en-US" dirty="0" err="1"/>
              <a:t>ti</a:t>
            </a:r>
            <a:r>
              <a:rPr lang="en-US" dirty="0"/>
              <a:t> ganger </a:t>
            </a:r>
            <a:r>
              <a:rPr lang="en-US" dirty="0" err="1"/>
              <a:t>større</a:t>
            </a:r>
            <a:r>
              <a:rPr lang="en-US" dirty="0"/>
              <a:t> </a:t>
            </a:r>
            <a:r>
              <a:rPr lang="en-US" dirty="0" err="1"/>
              <a:t>enn</a:t>
            </a:r>
            <a:r>
              <a:rPr lang="en-US" dirty="0"/>
              <a:t> et str. 2 </a:t>
            </a:r>
            <a:r>
              <a:rPr lang="en-US" dirty="0" err="1"/>
              <a:t>skred</a:t>
            </a:r>
            <a:r>
              <a:rPr lang="en-US" dirty="0"/>
              <a:t>.</a:t>
            </a:r>
          </a:p>
        </p:txBody>
      </p:sp>
      <p:sp>
        <p:nvSpPr>
          <p:cNvPr id="4" name="Plassholder for lysbildenummer 3"/>
          <p:cNvSpPr>
            <a:spLocks noGrp="1"/>
          </p:cNvSpPr>
          <p:nvPr>
            <p:ph type="sldNum" sz="quarter" idx="5"/>
          </p:nvPr>
        </p:nvSpPr>
        <p:spPr/>
        <p:txBody>
          <a:bodyPr/>
          <a:lstStyle/>
          <a:p>
            <a:fld id="{EC7FBCA6-E57F-46C3-8F08-2C84F85C0C6E}" type="slidenum">
              <a:rPr lang="nb-NO" smtClean="0"/>
              <a:t>53</a:t>
            </a:fld>
            <a:endParaRPr lang="nb-NO"/>
          </a:p>
        </p:txBody>
      </p:sp>
    </p:spTree>
    <p:extLst>
      <p:ext uri="{BB962C8B-B14F-4D97-AF65-F5344CB8AC3E}">
        <p14:creationId xmlns:p14="http://schemas.microsoft.com/office/powerpoint/2010/main" val="610006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tx1"/>
                </a:solidFill>
              </a:rPr>
              <a:t>(krever svært bratt terreng)</a:t>
            </a:r>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55</a:t>
            </a:fld>
            <a:endParaRPr lang="nb-NO"/>
          </a:p>
        </p:txBody>
      </p:sp>
    </p:spTree>
    <p:extLst>
      <p:ext uri="{BB962C8B-B14F-4D97-AF65-F5344CB8AC3E}">
        <p14:creationId xmlns:p14="http://schemas.microsoft.com/office/powerpoint/2010/main" val="131648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C7FBCA6-E57F-46C3-8F08-2C84F85C0C6E}" type="slidenum">
              <a:rPr lang="nb-NO" smtClean="0"/>
              <a:t>5</a:t>
            </a:fld>
            <a:endParaRPr lang="nb-NO"/>
          </a:p>
        </p:txBody>
      </p:sp>
    </p:spTree>
    <p:extLst>
      <p:ext uri="{BB962C8B-B14F-4D97-AF65-F5344CB8AC3E}">
        <p14:creationId xmlns:p14="http://schemas.microsoft.com/office/powerpoint/2010/main" val="2317845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Pent vær og stabile forhold i øst</a:t>
            </a:r>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891FCDE-DA90-4307-8261-A67045B3D057}" type="slidenum">
              <a:t>58</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56190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Store skred og nysnø på et ustabilt snødekke i vest</a:t>
            </a:r>
          </a:p>
          <a:p>
            <a:pPr lvl="0"/>
            <a:endParaRPr lang="nb-NO"/>
          </a:p>
          <a:p>
            <a:pPr lvl="0"/>
            <a:r>
              <a:rPr lang="nb-NO" dirty="0"/>
              <a:t>Også for validering av faregraden i etterkant er det veldig viktig og har mange </a:t>
            </a:r>
            <a:r>
              <a:rPr lang="nb-NO" dirty="0" err="1"/>
              <a:t>observasoner</a:t>
            </a:r>
            <a:r>
              <a:rPr lang="nb-NO" dirty="0"/>
              <a:t>. I tillegg må vi korrigere for antagelsene og usikkerheten i værprognosen – her særlig nedbørmengde.</a:t>
            </a:r>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C844C2-8BAC-4001-8804-8152D50DF3F9}" type="slidenum">
              <a:t>59</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72600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Ruter</a:t>
            </a:r>
            <a:r>
              <a:rPr lang="en-US" dirty="0"/>
              <a:t> med tall </a:t>
            </a:r>
            <a:r>
              <a:rPr lang="en-US" dirty="0" err="1"/>
              <a:t>i</a:t>
            </a:r>
            <a:r>
              <a:rPr lang="en-US" dirty="0"/>
              <a:t> </a:t>
            </a:r>
            <a:r>
              <a:rPr lang="en-US" dirty="0" err="1"/>
              <a:t>paranteser</a:t>
            </a:r>
            <a:r>
              <a:rPr lang="en-US" dirty="0"/>
              <a:t> </a:t>
            </a:r>
            <a:r>
              <a:rPr lang="en-US" dirty="0" err="1"/>
              <a:t>har</a:t>
            </a:r>
            <a:r>
              <a:rPr lang="en-US" dirty="0"/>
              <a:t> </a:t>
            </a:r>
            <a:r>
              <a:rPr lang="en-US" dirty="0" err="1"/>
              <a:t>ikke</a:t>
            </a:r>
            <a:r>
              <a:rPr lang="en-US" dirty="0"/>
              <a:t> </a:t>
            </a:r>
            <a:r>
              <a:rPr lang="en-US" dirty="0" err="1"/>
              <a:t>oppnådd</a:t>
            </a:r>
            <a:r>
              <a:rPr lang="en-US" dirty="0"/>
              <a:t> 75% </a:t>
            </a:r>
            <a:r>
              <a:rPr lang="en-US" dirty="0" err="1"/>
              <a:t>majoritet</a:t>
            </a:r>
            <a:r>
              <a:rPr lang="en-US" dirty="0"/>
              <a:t>.</a:t>
            </a:r>
          </a:p>
        </p:txBody>
      </p:sp>
      <p:sp>
        <p:nvSpPr>
          <p:cNvPr id="4" name="Plassholder for lysbildenummer 3"/>
          <p:cNvSpPr>
            <a:spLocks noGrp="1"/>
          </p:cNvSpPr>
          <p:nvPr>
            <p:ph type="sldNum" sz="quarter" idx="5"/>
          </p:nvPr>
        </p:nvSpPr>
        <p:spPr/>
        <p:txBody>
          <a:bodyPr/>
          <a:lstStyle/>
          <a:p>
            <a:fld id="{EC7FBCA6-E57F-46C3-8F08-2C84F85C0C6E}" type="slidenum">
              <a:rPr lang="nb-NO" smtClean="0"/>
              <a:t>62</a:t>
            </a:fld>
            <a:endParaRPr lang="nb-NO"/>
          </a:p>
        </p:txBody>
      </p:sp>
    </p:spTree>
    <p:extLst>
      <p:ext uri="{BB962C8B-B14F-4D97-AF65-F5344CB8AC3E}">
        <p14:creationId xmlns:p14="http://schemas.microsoft.com/office/powerpoint/2010/main" val="1635626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800" i="1" dirty="0">
              <a:effectLst/>
              <a:latin typeface="Calibri" panose="020F0502020204030204" pitchFamily="34" charset="0"/>
              <a:ea typeface="Calibri" panose="020F0502020204030204" pitchFamily="34" charset="0"/>
            </a:endParaRPr>
          </a:p>
          <a:p>
            <a:endParaRPr lang="en-US" sz="1800" i="1" dirty="0">
              <a:effectLst/>
              <a:latin typeface="Calibri" panose="020F0502020204030204" pitchFamily="34" charset="0"/>
              <a:ea typeface="Calibri" panose="020F0502020204030204" pitchFamily="34" charset="0"/>
            </a:endParaRPr>
          </a:p>
          <a:p>
            <a:r>
              <a:rPr lang="en-US" sz="1800" i="1" dirty="0">
                <a:effectLst/>
                <a:latin typeface="Calibri" panose="020F0502020204030204" pitchFamily="34" charset="0"/>
                <a:ea typeface="Calibri" panose="020F0502020204030204" pitchFamily="34" charset="0"/>
              </a:rPr>
              <a:t>Proportion of responses indicating a danger level for each of the combinations of stability – frequency – avalanche size. The respective proportion is shown (number). Light colors correspond to combinations with a high proportion (i.e., a danger level was always indicated for very poor – many – size 5), dark colors to comparably low proportions (i.e., about 50% of the responses indicated no danger level for fair stability and avalanche size 5).</a:t>
            </a:r>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64</a:t>
            </a:fld>
            <a:endParaRPr lang="nb-NO"/>
          </a:p>
        </p:txBody>
      </p:sp>
    </p:spTree>
    <p:extLst>
      <p:ext uri="{BB962C8B-B14F-4D97-AF65-F5344CB8AC3E}">
        <p14:creationId xmlns:p14="http://schemas.microsoft.com/office/powerpoint/2010/main" val="2505994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i="1" dirty="0">
                <a:effectLst/>
                <a:latin typeface="Calibri" panose="020F0502020204030204" pitchFamily="34" charset="0"/>
                <a:ea typeface="Calibri" panose="020F0502020204030204" pitchFamily="34" charset="0"/>
              </a:rPr>
              <a:t>Proportion of responses indicating the most frequent danger level (equal to the median in Figure D-1) for each of the combinations of stability – frequency – avalanche size. The respective proportion is shown (number), light colors correspond to a high proportion (i.e., close to full agreement for </a:t>
            </a:r>
            <a:r>
              <a:rPr lang="en-US" sz="1800" dirty="0">
                <a:effectLst/>
                <a:latin typeface="Calibri" panose="020F0502020204030204" pitchFamily="34" charset="0"/>
                <a:ea typeface="Calibri" panose="020F0502020204030204" pitchFamily="34" charset="0"/>
              </a:rPr>
              <a:t>very poor – many – size 5</a:t>
            </a:r>
            <a:r>
              <a:rPr lang="en-US" sz="1800" i="1" dirty="0">
                <a:effectLst/>
                <a:latin typeface="Calibri" panose="020F0502020204030204" pitchFamily="34" charset="0"/>
                <a:ea typeface="Calibri" panose="020F0502020204030204" pitchFamily="34" charset="0"/>
              </a:rPr>
              <a:t>), dark colors to a comparably low agreement (i.e., 54% of the responses indicated 2 (moderate) for </a:t>
            </a:r>
            <a:r>
              <a:rPr lang="en-US" sz="1800" dirty="0">
                <a:effectLst/>
                <a:latin typeface="Calibri" panose="020F0502020204030204" pitchFamily="34" charset="0"/>
                <a:ea typeface="Calibri" panose="020F0502020204030204" pitchFamily="34" charset="0"/>
              </a:rPr>
              <a:t>very poor – many – size 1</a:t>
            </a:r>
            <a:r>
              <a:rPr lang="en-US" sz="1800" i="1" dirty="0">
                <a:effectLst/>
                <a:latin typeface="Calibri" panose="020F0502020204030204" pitchFamily="34" charset="0"/>
                <a:ea typeface="Calibri" panose="020F0502020204030204" pitchFamily="34" charset="0"/>
              </a:rPr>
              <a:t>). </a:t>
            </a:r>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66</a:t>
            </a:fld>
            <a:endParaRPr lang="nb-NO"/>
          </a:p>
        </p:txBody>
      </p:sp>
    </p:spTree>
    <p:extLst>
      <p:ext uri="{BB962C8B-B14F-4D97-AF65-F5344CB8AC3E}">
        <p14:creationId xmlns:p14="http://schemas.microsoft.com/office/powerpoint/2010/main" val="1504092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Bidrag</a:t>
            </a:r>
            <a:r>
              <a:rPr lang="en-US" dirty="0"/>
              <a:t> </a:t>
            </a:r>
            <a:r>
              <a:rPr lang="en-US" dirty="0" err="1"/>
              <a:t>fra</a:t>
            </a:r>
            <a:r>
              <a:rPr lang="en-US" dirty="0"/>
              <a:t> </a:t>
            </a:r>
            <a:r>
              <a:rPr lang="en-US" dirty="0" err="1"/>
              <a:t>forskjellige</a:t>
            </a:r>
            <a:r>
              <a:rPr lang="en-US" dirty="0"/>
              <a:t> land </a:t>
            </a:r>
            <a:r>
              <a:rPr lang="en-US" dirty="0" err="1"/>
              <a:t>i</a:t>
            </a:r>
            <a:r>
              <a:rPr lang="en-US" dirty="0"/>
              <a:t> Europa</a:t>
            </a:r>
          </a:p>
        </p:txBody>
      </p:sp>
      <p:sp>
        <p:nvSpPr>
          <p:cNvPr id="4" name="Plassholder for lysbildenummer 3"/>
          <p:cNvSpPr>
            <a:spLocks noGrp="1"/>
          </p:cNvSpPr>
          <p:nvPr>
            <p:ph type="sldNum" sz="quarter" idx="5"/>
          </p:nvPr>
        </p:nvSpPr>
        <p:spPr/>
        <p:txBody>
          <a:bodyPr/>
          <a:lstStyle/>
          <a:p>
            <a:fld id="{EC7FBCA6-E57F-46C3-8F08-2C84F85C0C6E}" type="slidenum">
              <a:rPr lang="nb-NO" smtClean="0"/>
              <a:t>67</a:t>
            </a:fld>
            <a:endParaRPr lang="nb-NO"/>
          </a:p>
        </p:txBody>
      </p:sp>
    </p:spTree>
    <p:extLst>
      <p:ext uri="{BB962C8B-B14F-4D97-AF65-F5344CB8AC3E}">
        <p14:creationId xmlns:p14="http://schemas.microsoft.com/office/powerpoint/2010/main" val="473153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EC7FBCA6-E57F-46C3-8F08-2C84F85C0C6E}" type="slidenum">
              <a:rPr lang="nb-NO" smtClean="0"/>
              <a:t>68</a:t>
            </a:fld>
            <a:endParaRPr lang="nb-NO"/>
          </a:p>
        </p:txBody>
      </p:sp>
    </p:spTree>
    <p:extLst>
      <p:ext uri="{BB962C8B-B14F-4D97-AF65-F5344CB8AC3E}">
        <p14:creationId xmlns:p14="http://schemas.microsoft.com/office/powerpoint/2010/main" val="1189196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Antall skredproblemer sesong 21/22 (mange dager med flere skredproblemer)</a:t>
            </a:r>
          </a:p>
        </p:txBody>
      </p:sp>
    </p:spTree>
    <p:extLst>
      <p:ext uri="{BB962C8B-B14F-4D97-AF65-F5344CB8AC3E}">
        <p14:creationId xmlns:p14="http://schemas.microsoft.com/office/powerpoint/2010/main" val="2517927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Ikke nødvendigvis mest hyppig eller typisk skredstørrelse.</a:t>
            </a:r>
          </a:p>
        </p:txBody>
      </p:sp>
      <p:sp>
        <p:nvSpPr>
          <p:cNvPr id="4" name="Slide Number Placeholder 3"/>
          <p:cNvSpPr>
            <a:spLocks noGrp="1"/>
          </p:cNvSpPr>
          <p:nvPr>
            <p:ph type="sldNum" sz="quarter" idx="5"/>
          </p:nvPr>
        </p:nvSpPr>
        <p:spPr/>
        <p:txBody>
          <a:bodyPr/>
          <a:lstStyle/>
          <a:p>
            <a:fld id="{EADC9D66-D6BB-9741-AC0E-DB93ED0BA207}" type="slidenum">
              <a:rPr lang="en-US" smtClean="0"/>
              <a:t>70</a:t>
            </a:fld>
            <a:endParaRPr lang="en-US"/>
          </a:p>
        </p:txBody>
      </p:sp>
    </p:spTree>
    <p:extLst>
      <p:ext uri="{BB962C8B-B14F-4D97-AF65-F5344CB8AC3E}">
        <p14:creationId xmlns:p14="http://schemas.microsoft.com/office/powerpoint/2010/main" val="1161775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Ikke nødvendigvis mest hyppig eller typisk skredstørrelse.</a:t>
            </a:r>
          </a:p>
        </p:txBody>
      </p:sp>
      <p:sp>
        <p:nvSpPr>
          <p:cNvPr id="4" name="Slide Number Placeholder 3"/>
          <p:cNvSpPr>
            <a:spLocks noGrp="1"/>
          </p:cNvSpPr>
          <p:nvPr>
            <p:ph type="sldNum" sz="quarter" idx="5"/>
          </p:nvPr>
        </p:nvSpPr>
        <p:spPr/>
        <p:txBody>
          <a:bodyPr/>
          <a:lstStyle/>
          <a:p>
            <a:fld id="{EADC9D66-D6BB-9741-AC0E-DB93ED0BA207}" type="slidenum">
              <a:rPr lang="en-US" smtClean="0"/>
              <a:t>71</a:t>
            </a:fld>
            <a:endParaRPr lang="en-US"/>
          </a:p>
        </p:txBody>
      </p:sp>
    </p:spTree>
    <p:extLst>
      <p:ext uri="{BB962C8B-B14F-4D97-AF65-F5344CB8AC3E}">
        <p14:creationId xmlns:p14="http://schemas.microsoft.com/office/powerpoint/2010/main" val="3608054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b-NO" dirty="0"/>
              <a:t>Forklar oppsettet – 5 trinn, økende fare – 5 meget stor er en katastrofe tilsvarende et sterkt jordskjelv (mindre viktig i daglig arbeidet)</a:t>
            </a:r>
          </a:p>
          <a:p>
            <a:pPr lvl="0"/>
            <a:r>
              <a:rPr lang="nb-NO" dirty="0"/>
              <a:t>Skredfareskalaen feirer 10 år jubileum i år – Hurra</a:t>
            </a:r>
          </a:p>
          <a:p>
            <a:pPr lvl="0"/>
            <a:endParaRPr lang="nb-NO" dirty="0"/>
          </a:p>
          <a:p>
            <a:pPr lvl="0"/>
            <a:r>
              <a:rPr lang="nb-NO" dirty="0"/>
              <a:t>Grunnlaget som formidler faren for snøskred internasjonal. Gjør det mulig og snakke om felles problemstilling i mellom de forskjellige nasjonale varslingstjenester.</a:t>
            </a:r>
          </a:p>
          <a:p>
            <a:pPr lvl="0"/>
            <a:endParaRPr lang="nb-NO" dirty="0"/>
          </a:p>
          <a:p>
            <a:pPr lvl="0"/>
            <a:r>
              <a:rPr lang="nb-NO" dirty="0"/>
              <a:t>Faregraden er ikke et matematisk eksakt begrep som kan regnes ut etter en likning. Den er et sannsynlighetsbegrep som gir en forklaring over situasjonen i en region og ikke varsler en konkret hendelse.</a:t>
            </a:r>
          </a:p>
          <a:p>
            <a:pPr lvl="0"/>
            <a:endParaRPr lang="nb-NO" dirty="0"/>
          </a:p>
          <a:p>
            <a:pPr lvl="0"/>
            <a:r>
              <a:rPr lang="nb-NO" dirty="0"/>
              <a:t>Kom tilbake til ”råd” kolonnen til slutt – den er ment for folk med lite erfaring og kunnskap</a:t>
            </a:r>
          </a:p>
          <a:p>
            <a:endParaRPr lang="nb-NO" dirty="0"/>
          </a:p>
          <a:p>
            <a:r>
              <a:rPr lang="nb-NO" dirty="0"/>
              <a:t>FG-5 brukes svært sjelden – vi har derfor flyttet den litt i bakgrunnen.</a:t>
            </a:r>
          </a:p>
        </p:txBody>
      </p:sp>
      <p:sp>
        <p:nvSpPr>
          <p:cNvPr id="4" name="Slide Number Placeholder 3"/>
          <p:cNvSpPr>
            <a:spLocks noGrp="1"/>
          </p:cNvSpPr>
          <p:nvPr>
            <p:ph type="sldNum" sz="quarter" idx="5"/>
          </p:nvPr>
        </p:nvSpPr>
        <p:spPr/>
        <p:txBody>
          <a:bodyPr/>
          <a:lstStyle/>
          <a:p>
            <a:fld id="{EC7FBCA6-E57F-46C3-8F08-2C84F85C0C6E}" type="slidenum">
              <a:rPr lang="nb-NO" smtClean="0"/>
              <a:t>6</a:t>
            </a:fld>
            <a:endParaRPr lang="nb-NO"/>
          </a:p>
        </p:txBody>
      </p:sp>
    </p:spTree>
    <p:extLst>
      <p:ext uri="{BB962C8B-B14F-4D97-AF65-F5344CB8AC3E}">
        <p14:creationId xmlns:p14="http://schemas.microsoft.com/office/powerpoint/2010/main" val="3814772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Ikke nødvendigvis mest hyppig eller typisk skredstørrelse.</a:t>
            </a:r>
          </a:p>
        </p:txBody>
      </p:sp>
      <p:sp>
        <p:nvSpPr>
          <p:cNvPr id="4" name="Slide Number Placeholder 3"/>
          <p:cNvSpPr>
            <a:spLocks noGrp="1"/>
          </p:cNvSpPr>
          <p:nvPr>
            <p:ph type="sldNum" sz="quarter" idx="5"/>
          </p:nvPr>
        </p:nvSpPr>
        <p:spPr/>
        <p:txBody>
          <a:bodyPr/>
          <a:lstStyle/>
          <a:p>
            <a:fld id="{EADC9D66-D6BB-9741-AC0E-DB93ED0BA207}" type="slidenum">
              <a:rPr lang="en-US" smtClean="0"/>
              <a:t>72</a:t>
            </a:fld>
            <a:endParaRPr lang="en-US"/>
          </a:p>
        </p:txBody>
      </p:sp>
    </p:spTree>
    <p:extLst>
      <p:ext uri="{BB962C8B-B14F-4D97-AF65-F5344CB8AC3E}">
        <p14:creationId xmlns:p14="http://schemas.microsoft.com/office/powerpoint/2010/main" val="3428296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No changes to the classification and definitions of avalanche size.</a:t>
            </a:r>
          </a:p>
        </p:txBody>
      </p:sp>
      <p:sp>
        <p:nvSpPr>
          <p:cNvPr id="4" name="Plassholder for lysbildenummer 3"/>
          <p:cNvSpPr>
            <a:spLocks noGrp="1"/>
          </p:cNvSpPr>
          <p:nvPr>
            <p:ph type="sldNum" sz="quarter" idx="5"/>
          </p:nvPr>
        </p:nvSpPr>
        <p:spPr/>
        <p:txBody>
          <a:bodyPr/>
          <a:lstStyle/>
          <a:p>
            <a:fld id="{EC7FBCA6-E57F-46C3-8F08-2C84F85C0C6E}" type="slidenum">
              <a:rPr lang="nb-NO" smtClean="0"/>
              <a:t>76</a:t>
            </a:fld>
            <a:endParaRPr lang="nb-NO"/>
          </a:p>
        </p:txBody>
      </p:sp>
    </p:spTree>
    <p:extLst>
      <p:ext uri="{BB962C8B-B14F-4D97-AF65-F5344CB8AC3E}">
        <p14:creationId xmlns:p14="http://schemas.microsoft.com/office/powerpoint/2010/main" val="364634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discussed the fields in the Matrix for a long time and it always comes back to different interpretations of its labels  and axes.</a:t>
            </a:r>
          </a:p>
          <a:p>
            <a:endParaRPr lang="en-US" dirty="0"/>
          </a:p>
          <a:p>
            <a:r>
              <a:rPr lang="en-US" dirty="0"/>
              <a:t>First agree o the factors that contribute to </a:t>
            </a:r>
            <a:r>
              <a:rPr lang="en-US" dirty="0" err="1"/>
              <a:t>avanalche</a:t>
            </a:r>
            <a:r>
              <a:rPr lang="en-US" dirty="0"/>
              <a:t> danger and avalanche danger level and their definitions – then working on the “colors” of the cells… and “How to use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Establish the Matrix as the base and use the Danger Scale as a communication tool.</a:t>
            </a:r>
          </a:p>
          <a:p>
            <a:endParaRPr lang="en-US" dirty="0"/>
          </a:p>
        </p:txBody>
      </p:sp>
      <p:sp>
        <p:nvSpPr>
          <p:cNvPr id="4" name="Slide Number Placeholder 3"/>
          <p:cNvSpPr>
            <a:spLocks noGrp="1"/>
          </p:cNvSpPr>
          <p:nvPr>
            <p:ph type="sldNum" sz="quarter" idx="5"/>
          </p:nvPr>
        </p:nvSpPr>
        <p:spPr/>
        <p:txBody>
          <a:bodyPr/>
          <a:lstStyle/>
          <a:p>
            <a:fld id="{A2CC1FB1-8116-4923-9D91-690F6075E554}" type="slidenum">
              <a:rPr lang="en-US" smtClean="0"/>
              <a:t>78</a:t>
            </a:fld>
            <a:endParaRPr lang="en-US"/>
          </a:p>
        </p:txBody>
      </p:sp>
    </p:spTree>
    <p:extLst>
      <p:ext uri="{BB962C8B-B14F-4D97-AF65-F5344CB8AC3E}">
        <p14:creationId xmlns:p14="http://schemas.microsoft.com/office/powerpoint/2010/main" val="2984471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discussed the fields in the Matrix for a long time and it always comes back to different interpretations of its labels  and axes.</a:t>
            </a:r>
          </a:p>
          <a:p>
            <a:endParaRPr lang="en-US" dirty="0"/>
          </a:p>
          <a:p>
            <a:r>
              <a:rPr lang="en-US" dirty="0"/>
              <a:t>First agree o the factors that contribute to </a:t>
            </a:r>
            <a:r>
              <a:rPr lang="en-US" dirty="0" err="1"/>
              <a:t>avanalche</a:t>
            </a:r>
            <a:r>
              <a:rPr lang="en-US" dirty="0"/>
              <a:t> danger and avalanche danger level and their definitions – then working on the “colors” of the cells… and “How to use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Establish the Matrix as the base and use the Danger Scale as a communication tool.</a:t>
            </a:r>
          </a:p>
          <a:p>
            <a:endParaRPr lang="en-US" dirty="0"/>
          </a:p>
        </p:txBody>
      </p:sp>
      <p:sp>
        <p:nvSpPr>
          <p:cNvPr id="4" name="Slide Number Placeholder 3"/>
          <p:cNvSpPr>
            <a:spLocks noGrp="1"/>
          </p:cNvSpPr>
          <p:nvPr>
            <p:ph type="sldNum" sz="quarter" idx="5"/>
          </p:nvPr>
        </p:nvSpPr>
        <p:spPr/>
        <p:txBody>
          <a:bodyPr/>
          <a:lstStyle/>
          <a:p>
            <a:fld id="{A2CC1FB1-8116-4923-9D91-690F6075E554}" type="slidenum">
              <a:rPr lang="en-US" smtClean="0"/>
              <a:t>79</a:t>
            </a:fld>
            <a:endParaRPr lang="en-US"/>
          </a:p>
        </p:txBody>
      </p:sp>
    </p:spTree>
    <p:extLst>
      <p:ext uri="{BB962C8B-B14F-4D97-AF65-F5344CB8AC3E}">
        <p14:creationId xmlns:p14="http://schemas.microsoft.com/office/powerpoint/2010/main" val="38801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b-NO" dirty="0"/>
              <a:t>Forklar oppsettet – 5 trinn, økende fare – 5 meget stor er en katastrofe tilsvarende et sterkt jordskjelv (mindre viktig i daglig arbeidet)</a:t>
            </a:r>
          </a:p>
          <a:p>
            <a:pPr lvl="0"/>
            <a:r>
              <a:rPr lang="nb-NO" dirty="0"/>
              <a:t>Skredfareskalaen feirer 10 år jubileum i år – Hurra</a:t>
            </a:r>
          </a:p>
          <a:p>
            <a:pPr lvl="0"/>
            <a:endParaRPr lang="nb-NO" dirty="0"/>
          </a:p>
          <a:p>
            <a:pPr lvl="0"/>
            <a:r>
              <a:rPr lang="nb-NO" dirty="0"/>
              <a:t>Grunnlaget som formidler faren for snøskred internasjonal. Gjør det mulig og snakke om felles problemstilling i mellom de forskjellige nasjonale varslingstjenester.</a:t>
            </a:r>
          </a:p>
          <a:p>
            <a:pPr lvl="0"/>
            <a:endParaRPr lang="nb-NO" dirty="0"/>
          </a:p>
          <a:p>
            <a:pPr lvl="0"/>
            <a:r>
              <a:rPr lang="nb-NO" dirty="0"/>
              <a:t>Faregraden er ikke et matematisk eksakt begrep som kan regnes ut etter en likning. Den er et sannsynlighetsbegrep som gir en forklaring over situasjonen i en region og ikke varsler en konkret hendelse.</a:t>
            </a:r>
          </a:p>
          <a:p>
            <a:pPr lvl="0"/>
            <a:endParaRPr lang="nb-NO" dirty="0"/>
          </a:p>
          <a:p>
            <a:pPr lvl="0"/>
            <a:r>
              <a:rPr lang="nb-NO" dirty="0"/>
              <a:t>Kom tilbake til ”råd” kolonnen til slutt – den er ment for folk med lite erfaring og kunnskap</a:t>
            </a:r>
          </a:p>
          <a:p>
            <a:endParaRPr lang="nb-NO" dirty="0"/>
          </a:p>
          <a:p>
            <a:r>
              <a:rPr lang="nb-NO" dirty="0"/>
              <a:t>FG-5 brukes svært sjelden – vi har derfor flyttet den litt i bakgrunnen.</a:t>
            </a:r>
          </a:p>
        </p:txBody>
      </p:sp>
      <p:sp>
        <p:nvSpPr>
          <p:cNvPr id="4" name="Slide Number Placeholder 3"/>
          <p:cNvSpPr>
            <a:spLocks noGrp="1"/>
          </p:cNvSpPr>
          <p:nvPr>
            <p:ph type="sldNum" sz="quarter" idx="5"/>
          </p:nvPr>
        </p:nvSpPr>
        <p:spPr/>
        <p:txBody>
          <a:bodyPr/>
          <a:lstStyle/>
          <a:p>
            <a:fld id="{EC7FBCA6-E57F-46C3-8F08-2C84F85C0C6E}" type="slidenum">
              <a:rPr lang="nb-NO" smtClean="0"/>
              <a:t>7</a:t>
            </a:fld>
            <a:endParaRPr lang="nb-NO"/>
          </a:p>
        </p:txBody>
      </p:sp>
    </p:spTree>
    <p:extLst>
      <p:ext uri="{BB962C8B-B14F-4D97-AF65-F5344CB8AC3E}">
        <p14:creationId xmlns:p14="http://schemas.microsoft.com/office/powerpoint/2010/main" val="148731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Snødekket har generelt sterke bindinger og er stabilt. </a:t>
            </a:r>
          </a:p>
          <a:p>
            <a:pPr lvl="0"/>
            <a:r>
              <a:rPr lang="nb-NO" dirty="0"/>
              <a:t>Skredutløsning er generelt kun mulig ved store tilleggsbelastninger i noen få ekstreme heng*. Kun små naturlig utløste skred er mulig. </a:t>
            </a:r>
          </a:p>
          <a:p>
            <a:pPr lvl="0"/>
            <a:r>
              <a:rPr lang="nb-NO" dirty="0"/>
              <a:t>Konsekvens for veger/</a:t>
            </a:r>
            <a:r>
              <a:rPr lang="nb-NO" dirty="0" err="1"/>
              <a:t>bebyggelse:Ingen</a:t>
            </a:r>
            <a:r>
              <a:rPr lang="nb-NO" dirty="0"/>
              <a:t> fare. </a:t>
            </a:r>
          </a:p>
          <a:p>
            <a:pPr lvl="0"/>
            <a:endParaRPr lang="nb-NO"/>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AD2122-6230-4C58-9DE8-9E11E5392026}" type="slidenum">
              <a:t>9</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0857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lnSpc>
                <a:spcPct val="90000"/>
              </a:lnSpc>
            </a:pPr>
            <a:r>
              <a:rPr lang="nb-NO" dirty="0"/>
              <a:t>Snødekket har moderate bindinger i noen brattheng*, for øvrig har det sterke bindinger. </a:t>
            </a:r>
          </a:p>
          <a:p>
            <a:pPr lvl="0">
              <a:lnSpc>
                <a:spcPct val="90000"/>
              </a:lnSpc>
            </a:pPr>
            <a:r>
              <a:rPr lang="nb-NO" dirty="0"/>
              <a:t>Skredutløsning er mulig, spesielt ved store tilleggsbelastninger** i brattheng*. Store naturlig utløste skred forventes ikke. </a:t>
            </a:r>
          </a:p>
          <a:p>
            <a:pPr lvl="0">
              <a:lnSpc>
                <a:spcPct val="90000"/>
              </a:lnSpc>
            </a:pPr>
            <a:r>
              <a:rPr lang="nb-NO" dirty="0"/>
              <a:t>Konsekvens for veger/bebyggelse: Liten fare fra naturlige skred. </a:t>
            </a:r>
          </a:p>
          <a:p>
            <a:pPr lvl="0"/>
            <a:endParaRPr lang="nb-NO" dirty="0"/>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AD2122-6230-4C58-9DE8-9E11E5392026}" type="slidenum">
              <a:t>10</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90543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Snødekket har moderat til svake bindinger i mange brattheng*. </a:t>
            </a:r>
          </a:p>
          <a:p>
            <a:pPr lvl="0"/>
            <a:r>
              <a:rPr lang="nb-NO" dirty="0"/>
              <a:t>Skredutløsning er mulig, også ved liten tilleggsbelastning** i brattheng*. Under spesielle forhold kan det forekomme noen middels store og enkelte store naturlig utløste skred. </a:t>
            </a:r>
          </a:p>
          <a:p>
            <a:pPr lvl="0"/>
            <a:r>
              <a:rPr lang="nb-NO" dirty="0"/>
              <a:t>Konsekvens for veger/</a:t>
            </a:r>
            <a:r>
              <a:rPr lang="nb-NO" dirty="0" err="1"/>
              <a:t>bebyggelse:Noen</a:t>
            </a:r>
            <a:r>
              <a:rPr lang="nb-NO" dirty="0"/>
              <a:t> utsatte steder er i fare. Enkelte forebyggende tiltak anbefales på disse stedene. </a:t>
            </a:r>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AD2122-6230-4C58-9DE8-9E11E5392026}" type="slidenum">
              <a:t>11</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851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dirty="0"/>
              <a:t>Snødekket har svake bindinger i de fleste brattheng*. </a:t>
            </a:r>
          </a:p>
          <a:p>
            <a:pPr lvl="0"/>
            <a:r>
              <a:rPr lang="nb-NO" dirty="0"/>
              <a:t>Skredutløsning er sannsynlig også ved liten tilleggsbelastning** i mange brattheng*. Under spesielle forhold forventes det mange middels store og noen store naturlig utløste skred. </a:t>
            </a:r>
          </a:p>
          <a:p>
            <a:pPr lvl="0"/>
            <a:r>
              <a:rPr lang="nb-NO" dirty="0"/>
              <a:t>Konsekvens for veger/</a:t>
            </a:r>
            <a:r>
              <a:rPr lang="nb-NO" dirty="0" err="1"/>
              <a:t>bebyggelse:Mange</a:t>
            </a:r>
            <a:r>
              <a:rPr lang="nb-NO" dirty="0"/>
              <a:t> utsatte steder er i fare. Forebyggende tiltak anbefales på disse stedene. </a:t>
            </a:r>
          </a:p>
          <a:p>
            <a:pPr lvl="0"/>
            <a:endParaRPr lang="nb-NO" dirty="0"/>
          </a:p>
        </p:txBody>
      </p:sp>
      <p:sp>
        <p:nvSpPr>
          <p:cNvPr id="4" name="Plassholder for lysbilde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AD2122-6230-4C58-9DE8-9E11E5392026}" type="slidenum">
              <a:t>12</a:t>
            </a:fld>
            <a:endParaRPr lang="nb-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7625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avalanches.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eite">
    <p:bg>
      <p:bgPr>
        <a:solidFill>
          <a:srgbClr val="384C99"/>
        </a:solidFill>
        <a:effectLst/>
      </p:bgPr>
    </p:bg>
    <p:spTree>
      <p:nvGrpSpPr>
        <p:cNvPr id="1" name=""/>
        <p:cNvGrpSpPr/>
        <p:nvPr/>
      </p:nvGrpSpPr>
      <p:grpSpPr>
        <a:xfrm>
          <a:off x="0" y="0"/>
          <a:ext cx="0" cy="0"/>
          <a:chOff x="0" y="0"/>
          <a:chExt cx="0" cy="0"/>
        </a:xfrm>
      </p:grpSpPr>
      <p:pic>
        <p:nvPicPr>
          <p:cNvPr id="10" name="Picture 9" descr="A picture containing drawing, clock&#10;&#10;Description automatically generated">
            <a:extLst>
              <a:ext uri="{FF2B5EF4-FFF2-40B4-BE49-F238E27FC236}">
                <a16:creationId xmlns:a16="http://schemas.microsoft.com/office/drawing/2014/main" id="{F2AC8E29-9B0A-5143-ABD7-B98C912C762D}"/>
              </a:ext>
            </a:extLst>
          </p:cNvPr>
          <p:cNvPicPr>
            <a:picLocks noChangeAspect="1"/>
          </p:cNvPicPr>
          <p:nvPr/>
        </p:nvPicPr>
        <p:blipFill>
          <a:blip r:embed="rId2"/>
          <a:stretch>
            <a:fillRect/>
          </a:stretch>
        </p:blipFill>
        <p:spPr>
          <a:xfrm>
            <a:off x="4213412" y="2240878"/>
            <a:ext cx="3765176" cy="1188122"/>
          </a:xfrm>
          <a:prstGeom prst="rect">
            <a:avLst/>
          </a:prstGeom>
        </p:spPr>
      </p:pic>
      <p:sp>
        <p:nvSpPr>
          <p:cNvPr id="17" name="Text Placeholder 16">
            <a:extLst>
              <a:ext uri="{FF2B5EF4-FFF2-40B4-BE49-F238E27FC236}">
                <a16:creationId xmlns:a16="http://schemas.microsoft.com/office/drawing/2014/main" id="{D9333868-D6A3-FF4A-AF68-81F5302EC4C4}"/>
              </a:ext>
            </a:extLst>
          </p:cNvPr>
          <p:cNvSpPr>
            <a:spLocks noGrp="1"/>
          </p:cNvSpPr>
          <p:nvPr>
            <p:ph type="body" sz="quarter" idx="13" hasCustomPrompt="1"/>
          </p:nvPr>
        </p:nvSpPr>
        <p:spPr>
          <a:xfrm>
            <a:off x="2790031" y="4169502"/>
            <a:ext cx="6611937" cy="1812925"/>
          </a:xfrm>
        </p:spPr>
        <p:txBody>
          <a:bodyPr/>
          <a:lstStyle>
            <a:lvl1pPr marL="0" indent="0" algn="ctr">
              <a:buNone/>
              <a:defRPr>
                <a:solidFill>
                  <a:schemeClr val="tx1"/>
                </a:solidFill>
                <a:latin typeface="Unica One" panose="02000506000000020004" pitchFamily="2" charset="77"/>
              </a:defRPr>
            </a:lvl1pPr>
            <a:lvl2pPr marL="457200" indent="0" algn="ctr">
              <a:buNone/>
              <a:defRPr>
                <a:solidFill>
                  <a:schemeClr val="tx1"/>
                </a:solidFill>
                <a:latin typeface="Unica One" panose="02000506000000020004" pitchFamily="2" charset="77"/>
              </a:defRPr>
            </a:lvl2pPr>
            <a:lvl3pPr marL="914400" indent="0" algn="ctr">
              <a:buNone/>
              <a:defRPr>
                <a:solidFill>
                  <a:schemeClr val="tx1"/>
                </a:solidFill>
                <a:latin typeface="Unica One" panose="02000506000000020004" pitchFamily="2" charset="77"/>
              </a:defRPr>
            </a:lvl3pPr>
            <a:lvl4pPr marL="1371600" indent="0" algn="ctr">
              <a:buNone/>
              <a:defRPr>
                <a:solidFill>
                  <a:schemeClr val="tx1"/>
                </a:solidFill>
                <a:latin typeface="Unica One" panose="02000506000000020004" pitchFamily="2" charset="77"/>
              </a:defRPr>
            </a:lvl4pPr>
            <a:lvl5pPr marL="1828800" indent="0" algn="ctr">
              <a:buNone/>
              <a:defRPr>
                <a:solidFill>
                  <a:schemeClr val="tx1"/>
                </a:solidFill>
                <a:latin typeface="Unica One" panose="02000506000000020004" pitchFamily="2" charset="77"/>
              </a:defRPr>
            </a:lvl5pPr>
          </a:lstStyle>
          <a:p>
            <a:pPr lvl="0"/>
            <a:r>
              <a:rPr lang="en-US" dirty="0"/>
              <a:t>CLICK TO EDIT MASTER TEXT STYLES</a:t>
            </a:r>
          </a:p>
        </p:txBody>
      </p:sp>
      <p:sp>
        <p:nvSpPr>
          <p:cNvPr id="18" name="Date Placeholder 3">
            <a:extLst>
              <a:ext uri="{FF2B5EF4-FFF2-40B4-BE49-F238E27FC236}">
                <a16:creationId xmlns:a16="http://schemas.microsoft.com/office/drawing/2014/main" id="{3C23C436-EDB6-644D-B633-AEA9CA9E8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Unica One" panose="02000506000000020004" pitchFamily="2" charset="77"/>
              </a:defRPr>
            </a:lvl1pPr>
          </a:lstStyle>
          <a:p>
            <a:fld id="{46D91366-2CAD-4E0E-80FB-972521B8F626}" type="datetimeFigureOut">
              <a:rPr lang="nb-NO" smtClean="0"/>
              <a:t>30.11.2022</a:t>
            </a:fld>
            <a:endParaRPr lang="nb-NO"/>
          </a:p>
        </p:txBody>
      </p:sp>
      <p:sp>
        <p:nvSpPr>
          <p:cNvPr id="19" name="Footer Placeholder 4">
            <a:extLst>
              <a:ext uri="{FF2B5EF4-FFF2-40B4-BE49-F238E27FC236}">
                <a16:creationId xmlns:a16="http://schemas.microsoft.com/office/drawing/2014/main" id="{0E35CABE-FE8D-6944-B223-8EF5A2170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Unica One" panose="02000506000000020004" pitchFamily="2" charset="77"/>
              </a:defRPr>
            </a:lvl1pPr>
          </a:lstStyle>
          <a:p>
            <a:endParaRPr lang="nb-NO"/>
          </a:p>
        </p:txBody>
      </p:sp>
      <p:sp>
        <p:nvSpPr>
          <p:cNvPr id="20" name="Slide Number Placeholder 5">
            <a:extLst>
              <a:ext uri="{FF2B5EF4-FFF2-40B4-BE49-F238E27FC236}">
                <a16:creationId xmlns:a16="http://schemas.microsoft.com/office/drawing/2014/main" id="{4EB54488-EC1F-B34D-8ED1-0508A93490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37722350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d Rechts 2">
    <p:bg>
      <p:bgPr>
        <a:solidFill>
          <a:srgbClr val="384C9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5F94AC-6332-1448-9482-857154A8A584}"/>
              </a:ext>
            </a:extLst>
          </p:cNvPr>
          <p:cNvSpPr/>
          <p:nvPr/>
        </p:nvSpPr>
        <p:spPr>
          <a:xfrm>
            <a:off x="0" y="6214820"/>
            <a:ext cx="12192000" cy="64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E17F42-9784-2B4F-A8E9-5050AD9F94B2}"/>
              </a:ext>
            </a:extLst>
          </p:cNvPr>
          <p:cNvSpPr>
            <a:spLocks noGrp="1"/>
          </p:cNvSpPr>
          <p:nvPr>
            <p:ph idx="1"/>
          </p:nvPr>
        </p:nvSpPr>
        <p:spPr>
          <a:xfrm>
            <a:off x="6096000" y="0"/>
            <a:ext cx="6096000" cy="62148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Date Placeholder 3">
            <a:extLst>
              <a:ext uri="{FF2B5EF4-FFF2-40B4-BE49-F238E27FC236}">
                <a16:creationId xmlns:a16="http://schemas.microsoft.com/office/drawing/2014/main" id="{D7755504-5C5F-1A47-8803-75484E82ADF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rgbClr val="384C99"/>
                </a:solidFill>
                <a:latin typeface="Unica One" panose="02000506000000020004" pitchFamily="2" charset="77"/>
              </a:defRPr>
            </a:lvl1pPr>
          </a:lstStyle>
          <a:p>
            <a:fld id="{46D91366-2CAD-4E0E-80FB-972521B8F626}" type="datetimeFigureOut">
              <a:rPr lang="nb-NO" smtClean="0"/>
              <a:t>30.11.2022</a:t>
            </a:fld>
            <a:endParaRPr lang="nb-NO"/>
          </a:p>
        </p:txBody>
      </p:sp>
      <p:sp>
        <p:nvSpPr>
          <p:cNvPr id="9" name="Footer Placeholder 4">
            <a:extLst>
              <a:ext uri="{FF2B5EF4-FFF2-40B4-BE49-F238E27FC236}">
                <a16:creationId xmlns:a16="http://schemas.microsoft.com/office/drawing/2014/main" id="{1060A6D5-D21F-FE4C-9077-EFA6AF1B9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A6BDE2"/>
                </a:solidFill>
              </a:defRPr>
            </a:lvl1pPr>
          </a:lstStyle>
          <a:p>
            <a:endParaRPr lang="nb-NO"/>
          </a:p>
        </p:txBody>
      </p:sp>
      <p:sp>
        <p:nvSpPr>
          <p:cNvPr id="10" name="Slide Number Placeholder 5">
            <a:extLst>
              <a:ext uri="{FF2B5EF4-FFF2-40B4-BE49-F238E27FC236}">
                <a16:creationId xmlns:a16="http://schemas.microsoft.com/office/drawing/2014/main" id="{54A70241-C6D2-B94A-8FFD-55B3405D3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4C99"/>
                </a:solidFill>
                <a:latin typeface="Unica One" panose="02000506000000020004" pitchFamily="2" charset="77"/>
              </a:defRPr>
            </a:lvl1pPr>
          </a:lstStyle>
          <a:p>
            <a:fld id="{E8FA9DA4-F94C-4F88-86D9-2E0E709B0493}" type="slidenum">
              <a:rPr lang="nb-NO" smtClean="0"/>
              <a:t>‹#›</a:t>
            </a:fld>
            <a:endParaRPr lang="nb-NO"/>
          </a:p>
        </p:txBody>
      </p:sp>
      <p:sp>
        <p:nvSpPr>
          <p:cNvPr id="13" name="Text Placeholder 2">
            <a:extLst>
              <a:ext uri="{FF2B5EF4-FFF2-40B4-BE49-F238E27FC236}">
                <a16:creationId xmlns:a16="http://schemas.microsoft.com/office/drawing/2014/main" id="{E15752CB-3670-6244-9A38-C104D4B190BC}"/>
              </a:ext>
            </a:extLst>
          </p:cNvPr>
          <p:cNvSpPr>
            <a:spLocks noGrp="1"/>
          </p:cNvSpPr>
          <p:nvPr>
            <p:ph type="body" idx="11" hasCustomPrompt="1"/>
          </p:nvPr>
        </p:nvSpPr>
        <p:spPr>
          <a:xfrm>
            <a:off x="836612" y="1538328"/>
            <a:ext cx="3611402" cy="643180"/>
          </a:xfrm>
        </p:spPr>
        <p:txBody>
          <a:bodyPr anchor="t">
            <a:normAutofit/>
          </a:bodyPr>
          <a:lstStyle>
            <a:lvl1pPr marL="0" indent="0">
              <a:buNone/>
              <a:defRPr sz="3600" b="1">
                <a:solidFill>
                  <a:schemeClr val="bg1"/>
                </a:solidFill>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a:extLst>
              <a:ext uri="{FF2B5EF4-FFF2-40B4-BE49-F238E27FC236}">
                <a16:creationId xmlns:a16="http://schemas.microsoft.com/office/drawing/2014/main" id="{43352079-3D5A-8B4F-AC0F-AE2A4E66696C}"/>
              </a:ext>
            </a:extLst>
          </p:cNvPr>
          <p:cNvSpPr>
            <a:spLocks noGrp="1"/>
          </p:cNvSpPr>
          <p:nvPr>
            <p:ph type="body" idx="13"/>
          </p:nvPr>
        </p:nvSpPr>
        <p:spPr>
          <a:xfrm>
            <a:off x="836612" y="3217240"/>
            <a:ext cx="4014357" cy="2643810"/>
          </a:xfrm>
        </p:spPr>
        <p:txBody>
          <a:bodyPr anchor="t">
            <a:normAutofit/>
          </a:bodyPr>
          <a:lstStyle>
            <a:lvl1pPr marL="0" indent="0">
              <a:buNone/>
              <a:defRPr lang="en-US" sz="2000" b="0" smtClean="0">
                <a:solidFill>
                  <a:schemeClr val="bg1"/>
                </a:solidFill>
                <a:effectLst/>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effectLst/>
              </a:rPr>
              <a:t>Klikk for å redigere tekststiler i malen</a:t>
            </a:r>
          </a:p>
        </p:txBody>
      </p:sp>
      <p:sp>
        <p:nvSpPr>
          <p:cNvPr id="16" name="Title 1">
            <a:extLst>
              <a:ext uri="{FF2B5EF4-FFF2-40B4-BE49-F238E27FC236}">
                <a16:creationId xmlns:a16="http://schemas.microsoft.com/office/drawing/2014/main" id="{57F7F9C1-E9AB-904C-A7C0-35592C925832}"/>
              </a:ext>
            </a:extLst>
          </p:cNvPr>
          <p:cNvSpPr>
            <a:spLocks noGrp="1"/>
          </p:cNvSpPr>
          <p:nvPr>
            <p:ph type="title" hasCustomPrompt="1"/>
          </p:nvPr>
        </p:nvSpPr>
        <p:spPr>
          <a:xfrm>
            <a:off x="818181" y="991111"/>
            <a:ext cx="1486546" cy="387458"/>
          </a:xfrm>
          <a:solidFill>
            <a:srgbClr val="A6BDE2"/>
          </a:solidFill>
        </p:spPr>
        <p:txBody>
          <a:bodyPr>
            <a:normAutofit/>
          </a:bodyPr>
          <a:lstStyle>
            <a:lvl1pPr>
              <a:defRPr sz="2000"/>
            </a:lvl1pPr>
          </a:lstStyle>
          <a:p>
            <a:r>
              <a:rPr lang="en-US" dirty="0"/>
              <a:t>OUR MISSION</a:t>
            </a:r>
          </a:p>
        </p:txBody>
      </p:sp>
    </p:spTree>
    <p:extLst>
      <p:ext uri="{BB962C8B-B14F-4D97-AF65-F5344CB8AC3E}">
        <p14:creationId xmlns:p14="http://schemas.microsoft.com/office/powerpoint/2010/main" val="146614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Bilder mit Text">
    <p:bg>
      <p:bgPr>
        <a:solidFill>
          <a:srgbClr val="384C9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9C47A6-C142-294F-9A3F-551DA1B5AE2B}"/>
              </a:ext>
            </a:extLst>
          </p:cNvPr>
          <p:cNvSpPr/>
          <p:nvPr/>
        </p:nvSpPr>
        <p:spPr>
          <a:xfrm>
            <a:off x="0" y="6214820"/>
            <a:ext cx="12192000" cy="643180"/>
          </a:xfrm>
          <a:prstGeom prst="rect">
            <a:avLst/>
          </a:prstGeom>
          <a:solidFill>
            <a:srgbClr val="76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9E764-2FCB-9E47-93DF-661EE7FF5E52}"/>
              </a:ext>
            </a:extLst>
          </p:cNvPr>
          <p:cNvSpPr>
            <a:spLocks noGrp="1"/>
          </p:cNvSpPr>
          <p:nvPr>
            <p:ph type="title"/>
          </p:nvPr>
        </p:nvSpPr>
        <p:spPr>
          <a:xfrm>
            <a:off x="839788" y="365125"/>
            <a:ext cx="7498300" cy="1325563"/>
          </a:xfrm>
        </p:spPr>
        <p:txBody>
          <a:bodyPr/>
          <a:lstStyle/>
          <a:p>
            <a:r>
              <a:rPr lang="nb-NO"/>
              <a:t>Klikk for å redigere tittelstil</a:t>
            </a:r>
            <a:endParaRPr lang="en-US"/>
          </a:p>
        </p:txBody>
      </p:sp>
      <p:sp>
        <p:nvSpPr>
          <p:cNvPr id="3" name="Text Placeholder 2">
            <a:extLst>
              <a:ext uri="{FF2B5EF4-FFF2-40B4-BE49-F238E27FC236}">
                <a16:creationId xmlns:a16="http://schemas.microsoft.com/office/drawing/2014/main" id="{9B38A39B-FC07-C94E-8F6C-F744786F3C2C}"/>
              </a:ext>
            </a:extLst>
          </p:cNvPr>
          <p:cNvSpPr>
            <a:spLocks noGrp="1"/>
          </p:cNvSpPr>
          <p:nvPr>
            <p:ph type="body" idx="1" hasCustomPrompt="1"/>
          </p:nvPr>
        </p:nvSpPr>
        <p:spPr>
          <a:xfrm>
            <a:off x="831016" y="4469458"/>
            <a:ext cx="5157787" cy="501650"/>
          </a:xfrm>
        </p:spPr>
        <p:txBody>
          <a:bodyPr anchor="b">
            <a:normAutofit/>
          </a:bodyPr>
          <a:lstStyle>
            <a:lvl1pPr marL="0" indent="0">
              <a:buNone/>
              <a:defRPr sz="28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460D285-DE9A-C741-81E7-D5C74DB60FB0}"/>
              </a:ext>
            </a:extLst>
          </p:cNvPr>
          <p:cNvSpPr>
            <a:spLocks noGrp="1"/>
          </p:cNvSpPr>
          <p:nvPr>
            <p:ph sz="half" idx="2"/>
          </p:nvPr>
        </p:nvSpPr>
        <p:spPr>
          <a:xfrm>
            <a:off x="831017" y="1898246"/>
            <a:ext cx="5157787" cy="24296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Content Placeholder 5">
            <a:extLst>
              <a:ext uri="{FF2B5EF4-FFF2-40B4-BE49-F238E27FC236}">
                <a16:creationId xmlns:a16="http://schemas.microsoft.com/office/drawing/2014/main" id="{9DD5005A-6A43-F74E-99C5-14952BE0ACB3}"/>
              </a:ext>
            </a:extLst>
          </p:cNvPr>
          <p:cNvSpPr>
            <a:spLocks noGrp="1"/>
          </p:cNvSpPr>
          <p:nvPr>
            <p:ph sz="quarter" idx="4"/>
          </p:nvPr>
        </p:nvSpPr>
        <p:spPr>
          <a:xfrm>
            <a:off x="6177795" y="1897291"/>
            <a:ext cx="5183188" cy="241404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Date Placeholder 3">
            <a:extLst>
              <a:ext uri="{FF2B5EF4-FFF2-40B4-BE49-F238E27FC236}">
                <a16:creationId xmlns:a16="http://schemas.microsoft.com/office/drawing/2014/main" id="{1038D8AB-4D96-9146-AF37-CCDD034CBA2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11" name="Footer Placeholder 4">
            <a:extLst>
              <a:ext uri="{FF2B5EF4-FFF2-40B4-BE49-F238E27FC236}">
                <a16:creationId xmlns:a16="http://schemas.microsoft.com/office/drawing/2014/main" id="{139ABC79-CA09-324A-9E83-23653E91A91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rgbClr val="384C99"/>
                </a:solidFill>
              </a:defRPr>
            </a:lvl1pPr>
          </a:lstStyle>
          <a:p>
            <a:endParaRPr lang="nb-NO"/>
          </a:p>
        </p:txBody>
      </p:sp>
      <p:sp>
        <p:nvSpPr>
          <p:cNvPr id="12" name="Slide Number Placeholder 5">
            <a:extLst>
              <a:ext uri="{FF2B5EF4-FFF2-40B4-BE49-F238E27FC236}">
                <a16:creationId xmlns:a16="http://schemas.microsoft.com/office/drawing/2014/main" id="{0090882C-F181-EC45-991A-A0D406357A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pic>
        <p:nvPicPr>
          <p:cNvPr id="14" name="Picture 13">
            <a:extLst>
              <a:ext uri="{FF2B5EF4-FFF2-40B4-BE49-F238E27FC236}">
                <a16:creationId xmlns:a16="http://schemas.microsoft.com/office/drawing/2014/main" id="{74E30283-A79D-C045-8EDC-96A0095D24AD}"/>
              </a:ext>
            </a:extLst>
          </p:cNvPr>
          <p:cNvPicPr>
            <a:picLocks noChangeAspect="1"/>
          </p:cNvPicPr>
          <p:nvPr/>
        </p:nvPicPr>
        <p:blipFill>
          <a:blip r:embed="rId2"/>
          <a:srcRect/>
          <a:stretch/>
        </p:blipFill>
        <p:spPr>
          <a:xfrm>
            <a:off x="8610600" y="222304"/>
            <a:ext cx="3287250" cy="1037309"/>
          </a:xfrm>
          <a:prstGeom prst="rect">
            <a:avLst/>
          </a:prstGeom>
        </p:spPr>
      </p:pic>
      <p:sp>
        <p:nvSpPr>
          <p:cNvPr id="21" name="Text Placeholder 2">
            <a:extLst>
              <a:ext uri="{FF2B5EF4-FFF2-40B4-BE49-F238E27FC236}">
                <a16:creationId xmlns:a16="http://schemas.microsoft.com/office/drawing/2014/main" id="{A2473134-757F-7543-BE46-BAD5AE1AAE97}"/>
              </a:ext>
            </a:extLst>
          </p:cNvPr>
          <p:cNvSpPr>
            <a:spLocks noGrp="1"/>
          </p:cNvSpPr>
          <p:nvPr>
            <p:ph type="body" idx="13" hasCustomPrompt="1"/>
          </p:nvPr>
        </p:nvSpPr>
        <p:spPr>
          <a:xfrm>
            <a:off x="814386" y="5054518"/>
            <a:ext cx="5157787" cy="563858"/>
          </a:xfrm>
        </p:spPr>
        <p:txBody>
          <a:bodyPr anchor="b">
            <a:normAutofit/>
          </a:bodyPr>
          <a:lstStyle>
            <a:lvl1pPr marL="0" indent="0">
              <a:buNone/>
              <a:defRPr sz="1600" b="1">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2">
            <a:extLst>
              <a:ext uri="{FF2B5EF4-FFF2-40B4-BE49-F238E27FC236}">
                <a16:creationId xmlns:a16="http://schemas.microsoft.com/office/drawing/2014/main" id="{AB52BEC2-62DE-DF44-BE0B-6568F1BD52F0}"/>
              </a:ext>
            </a:extLst>
          </p:cNvPr>
          <p:cNvSpPr>
            <a:spLocks noGrp="1"/>
          </p:cNvSpPr>
          <p:nvPr>
            <p:ph type="body" idx="15" hasCustomPrompt="1"/>
          </p:nvPr>
        </p:nvSpPr>
        <p:spPr>
          <a:xfrm>
            <a:off x="814385" y="5698950"/>
            <a:ext cx="5157787" cy="365125"/>
          </a:xfrm>
        </p:spPr>
        <p:txBody>
          <a:bodyPr anchor="b">
            <a:noAutofit/>
          </a:bodyPr>
          <a:lstStyle>
            <a:lvl1pPr marL="0" indent="0">
              <a:buNone/>
              <a:defRPr sz="1100" b="1">
                <a:solidFill>
                  <a:srgbClr val="A6BDE2"/>
                </a:solidFill>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Text Placeholder 2">
            <a:extLst>
              <a:ext uri="{FF2B5EF4-FFF2-40B4-BE49-F238E27FC236}">
                <a16:creationId xmlns:a16="http://schemas.microsoft.com/office/drawing/2014/main" id="{292EC1DE-8BA0-D04A-9C42-50EB6EADB9D2}"/>
              </a:ext>
            </a:extLst>
          </p:cNvPr>
          <p:cNvSpPr>
            <a:spLocks noGrp="1"/>
          </p:cNvSpPr>
          <p:nvPr>
            <p:ph type="body" idx="16" hasCustomPrompt="1"/>
          </p:nvPr>
        </p:nvSpPr>
        <p:spPr>
          <a:xfrm>
            <a:off x="6203199" y="4444784"/>
            <a:ext cx="5157787" cy="501650"/>
          </a:xfrm>
        </p:spPr>
        <p:txBody>
          <a:bodyPr anchor="b">
            <a:normAutofit/>
          </a:bodyPr>
          <a:lstStyle>
            <a:lvl1pPr marL="0" indent="0">
              <a:buNone/>
              <a:defRPr sz="28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Text Placeholder 2">
            <a:extLst>
              <a:ext uri="{FF2B5EF4-FFF2-40B4-BE49-F238E27FC236}">
                <a16:creationId xmlns:a16="http://schemas.microsoft.com/office/drawing/2014/main" id="{BC434E41-F669-2B41-B5B5-614E068F66E5}"/>
              </a:ext>
            </a:extLst>
          </p:cNvPr>
          <p:cNvSpPr>
            <a:spLocks noGrp="1"/>
          </p:cNvSpPr>
          <p:nvPr>
            <p:ph type="body" idx="17" hasCustomPrompt="1"/>
          </p:nvPr>
        </p:nvSpPr>
        <p:spPr>
          <a:xfrm>
            <a:off x="6186569" y="5029844"/>
            <a:ext cx="5157787" cy="563858"/>
          </a:xfrm>
        </p:spPr>
        <p:txBody>
          <a:bodyPr anchor="b">
            <a:normAutofit/>
          </a:bodyPr>
          <a:lstStyle>
            <a:lvl1pPr marL="0" indent="0">
              <a:buNone/>
              <a:defRPr sz="1600" b="1">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7" name="Text Placeholder 2">
            <a:extLst>
              <a:ext uri="{FF2B5EF4-FFF2-40B4-BE49-F238E27FC236}">
                <a16:creationId xmlns:a16="http://schemas.microsoft.com/office/drawing/2014/main" id="{4FD2CE5B-3305-A640-975D-6A69964AC3B8}"/>
              </a:ext>
            </a:extLst>
          </p:cNvPr>
          <p:cNvSpPr>
            <a:spLocks noGrp="1"/>
          </p:cNvSpPr>
          <p:nvPr>
            <p:ph type="body" idx="18" hasCustomPrompt="1"/>
          </p:nvPr>
        </p:nvSpPr>
        <p:spPr>
          <a:xfrm>
            <a:off x="6186568" y="5674276"/>
            <a:ext cx="5157787" cy="365125"/>
          </a:xfrm>
        </p:spPr>
        <p:txBody>
          <a:bodyPr anchor="b">
            <a:noAutofit/>
          </a:bodyPr>
          <a:lstStyle>
            <a:lvl1pPr marL="0" indent="0">
              <a:buNone/>
              <a:defRPr sz="1100" b="1">
                <a:solidFill>
                  <a:srgbClr val="A6BDE2"/>
                </a:solidFill>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07667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lussseite">
    <p:bg>
      <p:bgPr>
        <a:solidFill>
          <a:srgbClr val="384C99"/>
        </a:solidFill>
        <a:effectLst/>
      </p:bgPr>
    </p:bg>
    <p:spTree>
      <p:nvGrpSpPr>
        <p:cNvPr id="1" name=""/>
        <p:cNvGrpSpPr/>
        <p:nvPr/>
      </p:nvGrpSpPr>
      <p:grpSpPr>
        <a:xfrm>
          <a:off x="0" y="0"/>
          <a:ext cx="0" cy="0"/>
          <a:chOff x="0" y="0"/>
          <a:chExt cx="0" cy="0"/>
        </a:xfrm>
      </p:grpSpPr>
      <p:pic>
        <p:nvPicPr>
          <p:cNvPr id="10" name="Picture 9" descr="A picture containing drawing, clock&#10;&#10;Description automatically generated">
            <a:extLst>
              <a:ext uri="{FF2B5EF4-FFF2-40B4-BE49-F238E27FC236}">
                <a16:creationId xmlns:a16="http://schemas.microsoft.com/office/drawing/2014/main" id="{F2AC8E29-9B0A-5143-ABD7-B98C912C762D}"/>
              </a:ext>
            </a:extLst>
          </p:cNvPr>
          <p:cNvPicPr>
            <a:picLocks noChangeAspect="1"/>
          </p:cNvPicPr>
          <p:nvPr/>
        </p:nvPicPr>
        <p:blipFill>
          <a:blip r:embed="rId2"/>
          <a:stretch>
            <a:fillRect/>
          </a:stretch>
        </p:blipFill>
        <p:spPr>
          <a:xfrm>
            <a:off x="4213412" y="2240878"/>
            <a:ext cx="3765176" cy="1188122"/>
          </a:xfrm>
          <a:prstGeom prst="rect">
            <a:avLst/>
          </a:prstGeom>
        </p:spPr>
      </p:pic>
      <p:sp>
        <p:nvSpPr>
          <p:cNvPr id="7" name="Subtitle 2">
            <a:extLst>
              <a:ext uri="{FF2B5EF4-FFF2-40B4-BE49-F238E27FC236}">
                <a16:creationId xmlns:a16="http://schemas.microsoft.com/office/drawing/2014/main" id="{F007382A-BAA4-8543-8D58-A9B0104D3785}"/>
              </a:ext>
            </a:extLst>
          </p:cNvPr>
          <p:cNvSpPr txBox="1">
            <a:spLocks/>
          </p:cNvSpPr>
          <p:nvPr/>
        </p:nvSpPr>
        <p:spPr>
          <a:xfrm>
            <a:off x="1524000" y="5305903"/>
            <a:ext cx="9144000" cy="55015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6BDE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solidFill>
                  <a:schemeClr val="tx1"/>
                </a:solidFill>
                <a:uFill>
                  <a:solidFill>
                    <a:srgbClr val="384C99"/>
                  </a:solidFill>
                </a:uFill>
                <a:latin typeface="Unica One" panose="02000506000000020004" pitchFamily="2" charset="77"/>
                <a:cs typeface="Urdu Typesetting" panose="020F0502020204030204" pitchFamily="34" charset="0"/>
                <a:hlinkClick r:id="rId3">
                  <a:extLst>
                    <a:ext uri="{A12FA001-AC4F-418D-AE19-62706E023703}">
                      <ahyp:hlinkClr xmlns:ahyp="http://schemas.microsoft.com/office/drawing/2018/hyperlinkcolor" val="tx"/>
                    </a:ext>
                  </a:extLst>
                </a:hlinkClick>
              </a:rPr>
              <a:t>WWW.</a:t>
            </a:r>
            <a:r>
              <a:rPr lang="en-US" sz="3200" u="sng" baseline="0" dirty="0">
                <a:solidFill>
                  <a:schemeClr val="tx1"/>
                </a:solidFill>
                <a:uFill>
                  <a:solidFill>
                    <a:srgbClr val="384C99"/>
                  </a:solidFill>
                </a:uFill>
                <a:latin typeface="Unica One" panose="02000506000000020004" pitchFamily="2" charset="77"/>
                <a:cs typeface="Urdu Typesetting" panose="020F0502020204030204" pitchFamily="34" charset="0"/>
                <a:hlinkClick r:id="rId3">
                  <a:extLst>
                    <a:ext uri="{A12FA001-AC4F-418D-AE19-62706E023703}">
                      <ahyp:hlinkClr xmlns:ahyp="http://schemas.microsoft.com/office/drawing/2018/hyperlinkcolor" val="tx"/>
                    </a:ext>
                  </a:extLst>
                </a:hlinkClick>
              </a:rPr>
              <a:t>AVALANCHES</a:t>
            </a:r>
            <a:r>
              <a:rPr lang="en-US" sz="3200" u="sng" dirty="0">
                <a:solidFill>
                  <a:schemeClr val="tx1"/>
                </a:solidFill>
                <a:uFill>
                  <a:solidFill>
                    <a:srgbClr val="384C99"/>
                  </a:solidFill>
                </a:uFill>
                <a:latin typeface="Unica One" panose="02000506000000020004" pitchFamily="2" charset="77"/>
                <a:cs typeface="Urdu Typesetting" panose="020F0502020204030204" pitchFamily="34" charset="0"/>
                <a:hlinkClick r:id="rId3">
                  <a:extLst>
                    <a:ext uri="{A12FA001-AC4F-418D-AE19-62706E023703}">
                      <ahyp:hlinkClr xmlns:ahyp="http://schemas.microsoft.com/office/drawing/2018/hyperlinkcolor" val="tx"/>
                    </a:ext>
                  </a:extLst>
                </a:hlinkClick>
              </a:rPr>
              <a:t>.ORG</a:t>
            </a:r>
            <a:endParaRPr lang="en-US" sz="3200" u="sng" dirty="0">
              <a:solidFill>
                <a:schemeClr val="tx1"/>
              </a:solidFill>
              <a:uFill>
                <a:solidFill>
                  <a:srgbClr val="384C99"/>
                </a:solidFill>
              </a:uFill>
              <a:latin typeface="Unica One" panose="02000506000000020004" pitchFamily="2" charset="77"/>
              <a:cs typeface="Urdu Typesetting" panose="020F0502020204030204" pitchFamily="34" charset="0"/>
            </a:endParaRPr>
          </a:p>
        </p:txBody>
      </p:sp>
      <p:sp>
        <p:nvSpPr>
          <p:cNvPr id="9" name="Subtitle 2">
            <a:extLst>
              <a:ext uri="{FF2B5EF4-FFF2-40B4-BE49-F238E27FC236}">
                <a16:creationId xmlns:a16="http://schemas.microsoft.com/office/drawing/2014/main" id="{4E199AA7-DEB0-4E4C-9CD9-69238ED9AC59}"/>
              </a:ext>
            </a:extLst>
          </p:cNvPr>
          <p:cNvSpPr txBox="1">
            <a:spLocks/>
          </p:cNvSpPr>
          <p:nvPr/>
        </p:nvSpPr>
        <p:spPr>
          <a:xfrm>
            <a:off x="1524000" y="4505601"/>
            <a:ext cx="9144000" cy="55015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6BDE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latin typeface="Unica One" panose="02000506000000020004" pitchFamily="2" charset="77"/>
                <a:cs typeface="Urdu Typesetting" panose="020F0502020204030204" pitchFamily="34" charset="0"/>
              </a:rPr>
              <a:t>WEITERE INFOS AUF UNSERER WEBSITE UNTER:</a:t>
            </a:r>
          </a:p>
        </p:txBody>
      </p:sp>
      <p:sp>
        <p:nvSpPr>
          <p:cNvPr id="11" name="Date Placeholder 3">
            <a:extLst>
              <a:ext uri="{FF2B5EF4-FFF2-40B4-BE49-F238E27FC236}">
                <a16:creationId xmlns:a16="http://schemas.microsoft.com/office/drawing/2014/main" id="{40D98A08-8F7D-AF4E-A7A3-DBC1E5E02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Unica One" panose="02000506000000020004" pitchFamily="2" charset="77"/>
              </a:defRPr>
            </a:lvl1pPr>
          </a:lstStyle>
          <a:p>
            <a:fld id="{46D91366-2CAD-4E0E-80FB-972521B8F626}" type="datetimeFigureOut">
              <a:rPr lang="nb-NO" smtClean="0"/>
              <a:t>30.11.2022</a:t>
            </a:fld>
            <a:endParaRPr lang="nb-NO"/>
          </a:p>
        </p:txBody>
      </p:sp>
      <p:sp>
        <p:nvSpPr>
          <p:cNvPr id="13" name="Footer Placeholder 4">
            <a:extLst>
              <a:ext uri="{FF2B5EF4-FFF2-40B4-BE49-F238E27FC236}">
                <a16:creationId xmlns:a16="http://schemas.microsoft.com/office/drawing/2014/main" id="{4C414C73-D730-C14C-9EAA-5920A678D7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Unica One" panose="02000506000000020004" pitchFamily="2" charset="77"/>
              </a:defRPr>
            </a:lvl1pPr>
          </a:lstStyle>
          <a:p>
            <a:endParaRPr lang="nb-NO"/>
          </a:p>
        </p:txBody>
      </p:sp>
      <p:sp>
        <p:nvSpPr>
          <p:cNvPr id="14" name="Slide Number Placeholder 5">
            <a:extLst>
              <a:ext uri="{FF2B5EF4-FFF2-40B4-BE49-F238E27FC236}">
                <a16:creationId xmlns:a16="http://schemas.microsoft.com/office/drawing/2014/main" id="{518B9E69-EB22-3341-8B9A-FE7DD8265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296263217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bg>
      <p:bgPr>
        <a:solidFill>
          <a:srgbClr val="384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C2B7-CC97-B540-81EF-3D97B5BB2233}"/>
              </a:ext>
            </a:extLst>
          </p:cNvPr>
          <p:cNvSpPr>
            <a:spLocks noGrp="1"/>
          </p:cNvSpPr>
          <p:nvPr>
            <p:ph type="title"/>
          </p:nvPr>
        </p:nvSpPr>
        <p:spPr/>
        <p:txBody>
          <a:bodyPr/>
          <a:lstStyle/>
          <a:p>
            <a:r>
              <a:rPr lang="nb-NO"/>
              <a:t>Klikk for å redigere tittelstil</a:t>
            </a:r>
            <a:endParaRPr lang="en-US"/>
          </a:p>
        </p:txBody>
      </p:sp>
      <p:sp>
        <p:nvSpPr>
          <p:cNvPr id="3" name="Content Placeholder 2">
            <a:extLst>
              <a:ext uri="{FF2B5EF4-FFF2-40B4-BE49-F238E27FC236}">
                <a16:creationId xmlns:a16="http://schemas.microsoft.com/office/drawing/2014/main" id="{336C5DBB-4881-6849-9A0A-A6473EA700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a:extLst>
              <a:ext uri="{FF2B5EF4-FFF2-40B4-BE49-F238E27FC236}">
                <a16:creationId xmlns:a16="http://schemas.microsoft.com/office/drawing/2014/main" id="{E029794D-AFA4-4E42-9DF1-D481A4B1F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8" name="Footer Placeholder 4">
            <a:extLst>
              <a:ext uri="{FF2B5EF4-FFF2-40B4-BE49-F238E27FC236}">
                <a16:creationId xmlns:a16="http://schemas.microsoft.com/office/drawing/2014/main" id="{F6CBCBC4-F357-7846-BA7F-9A4BCFF80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Unica One" panose="02000506000000020004" pitchFamily="2" charset="77"/>
              </a:defRPr>
            </a:lvl1pPr>
          </a:lstStyle>
          <a:p>
            <a:endParaRPr lang="nb-NO"/>
          </a:p>
        </p:txBody>
      </p:sp>
      <p:sp>
        <p:nvSpPr>
          <p:cNvPr id="9" name="Slide Number Placeholder 5">
            <a:extLst>
              <a:ext uri="{FF2B5EF4-FFF2-40B4-BE49-F238E27FC236}">
                <a16:creationId xmlns:a16="http://schemas.microsoft.com/office/drawing/2014/main" id="{9DDAC049-0BC3-1D46-8800-5AE911DBB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3813562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rgbClr val="384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E8DC-8AB3-B14A-A19A-DE1626FE17F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a:extLst>
              <a:ext uri="{FF2B5EF4-FFF2-40B4-BE49-F238E27FC236}">
                <a16:creationId xmlns:a16="http://schemas.microsoft.com/office/drawing/2014/main" id="{4DB8DBFC-B962-CC4C-88F4-24ACD10F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Date Placeholder 3">
            <a:extLst>
              <a:ext uri="{FF2B5EF4-FFF2-40B4-BE49-F238E27FC236}">
                <a16:creationId xmlns:a16="http://schemas.microsoft.com/office/drawing/2014/main" id="{80E6909A-3633-0943-8918-D636AF51D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8" name="Footer Placeholder 4">
            <a:extLst>
              <a:ext uri="{FF2B5EF4-FFF2-40B4-BE49-F238E27FC236}">
                <a16:creationId xmlns:a16="http://schemas.microsoft.com/office/drawing/2014/main" id="{27EB06D3-84F4-EA4E-82E9-A796DE7AE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9" name="Slide Number Placeholder 5">
            <a:extLst>
              <a:ext uri="{FF2B5EF4-FFF2-40B4-BE49-F238E27FC236}">
                <a16:creationId xmlns:a16="http://schemas.microsoft.com/office/drawing/2014/main" id="{1B799B87-0EAC-3240-A607-1CAEF3E01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2074788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bg>
      <p:bgPr>
        <a:solidFill>
          <a:srgbClr val="384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B9DF-E5A6-1E49-AA75-EF269AA8B4EF}"/>
              </a:ext>
            </a:extLst>
          </p:cNvPr>
          <p:cNvSpPr>
            <a:spLocks noGrp="1"/>
          </p:cNvSpPr>
          <p:nvPr>
            <p:ph type="title"/>
          </p:nvPr>
        </p:nvSpPr>
        <p:spPr/>
        <p:txBody>
          <a:bodyPr/>
          <a:lstStyle/>
          <a:p>
            <a:r>
              <a:rPr lang="nb-NO"/>
              <a:t>Klikk for å redigere tittelstil</a:t>
            </a:r>
            <a:endParaRPr lang="en-US"/>
          </a:p>
        </p:txBody>
      </p:sp>
      <p:sp>
        <p:nvSpPr>
          <p:cNvPr id="3" name="Content Placeholder 2">
            <a:extLst>
              <a:ext uri="{FF2B5EF4-FFF2-40B4-BE49-F238E27FC236}">
                <a16:creationId xmlns:a16="http://schemas.microsoft.com/office/drawing/2014/main" id="{E56DB682-636D-3348-984C-75DB6D4A725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a:extLst>
              <a:ext uri="{FF2B5EF4-FFF2-40B4-BE49-F238E27FC236}">
                <a16:creationId xmlns:a16="http://schemas.microsoft.com/office/drawing/2014/main" id="{2D6325FE-B810-1343-AFAD-B14139FD830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Date Placeholder 3">
            <a:extLst>
              <a:ext uri="{FF2B5EF4-FFF2-40B4-BE49-F238E27FC236}">
                <a16:creationId xmlns:a16="http://schemas.microsoft.com/office/drawing/2014/main" id="{885B1C50-08F3-8443-B4AB-CDF095A58F7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9" name="Footer Placeholder 4">
            <a:extLst>
              <a:ext uri="{FF2B5EF4-FFF2-40B4-BE49-F238E27FC236}">
                <a16:creationId xmlns:a16="http://schemas.microsoft.com/office/drawing/2014/main" id="{F9601DE5-0B1F-334A-BFB0-087382645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10" name="Slide Number Placeholder 5">
            <a:extLst>
              <a:ext uri="{FF2B5EF4-FFF2-40B4-BE49-F238E27FC236}">
                <a16:creationId xmlns:a16="http://schemas.microsoft.com/office/drawing/2014/main" id="{01432A5E-37B3-0241-A227-760D9C336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1153062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bg>
      <p:bgPr>
        <a:solidFill>
          <a:srgbClr val="384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C88C7-F6B7-5C4C-8844-F915F8752BF4}"/>
              </a:ext>
            </a:extLst>
          </p:cNvPr>
          <p:cNvSpPr>
            <a:spLocks noGrp="1"/>
          </p:cNvSpPr>
          <p:nvPr>
            <p:ph type="title"/>
          </p:nvPr>
        </p:nvSpPr>
        <p:spPr/>
        <p:txBody>
          <a:bodyPr/>
          <a:lstStyle/>
          <a:p>
            <a:r>
              <a:rPr lang="nb-NO"/>
              <a:t>Klikk for å redigere tittelstil</a:t>
            </a:r>
            <a:endParaRPr lang="en-US"/>
          </a:p>
        </p:txBody>
      </p:sp>
      <p:sp>
        <p:nvSpPr>
          <p:cNvPr id="6" name="Date Placeholder 3">
            <a:extLst>
              <a:ext uri="{FF2B5EF4-FFF2-40B4-BE49-F238E27FC236}">
                <a16:creationId xmlns:a16="http://schemas.microsoft.com/office/drawing/2014/main" id="{FE1D1B5A-8E5F-5143-A273-8B2133DF6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7" name="Footer Placeholder 4">
            <a:extLst>
              <a:ext uri="{FF2B5EF4-FFF2-40B4-BE49-F238E27FC236}">
                <a16:creationId xmlns:a16="http://schemas.microsoft.com/office/drawing/2014/main" id="{129F5503-4BEF-874E-A7AB-B1E89621C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8" name="Slide Number Placeholder 5">
            <a:extLst>
              <a:ext uri="{FF2B5EF4-FFF2-40B4-BE49-F238E27FC236}">
                <a16:creationId xmlns:a16="http://schemas.microsoft.com/office/drawing/2014/main" id="{C867B715-7779-034C-B5A6-31148C732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215456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bg>
      <p:bgPr>
        <a:solidFill>
          <a:srgbClr val="384C99"/>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0197E15-5C6A-994A-93AA-DB47D34B9C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6" name="Footer Placeholder 4">
            <a:extLst>
              <a:ext uri="{FF2B5EF4-FFF2-40B4-BE49-F238E27FC236}">
                <a16:creationId xmlns:a16="http://schemas.microsoft.com/office/drawing/2014/main" id="{B86F4030-62AB-4D47-B358-C08AE1FC5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7" name="Slide Number Placeholder 5">
            <a:extLst>
              <a:ext uri="{FF2B5EF4-FFF2-40B4-BE49-F238E27FC236}">
                <a16:creationId xmlns:a16="http://schemas.microsoft.com/office/drawing/2014/main" id="{AA301F35-58FF-5343-8F5E-D729F03BF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1531533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bg>
      <p:bgPr>
        <a:solidFill>
          <a:srgbClr val="384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94C9-DE6E-5944-B07B-9A99D0EB1A10}"/>
              </a:ext>
            </a:extLst>
          </p:cNvPr>
          <p:cNvSpPr>
            <a:spLocks noGrp="1"/>
          </p:cNvSpPr>
          <p:nvPr>
            <p:ph type="title"/>
          </p:nvPr>
        </p:nvSpPr>
        <p:spPr/>
        <p:txBody>
          <a:bodyPr/>
          <a:lstStyle/>
          <a:p>
            <a:r>
              <a:rPr lang="nb-NO"/>
              <a:t>Klikk for å redigere tittelstil</a:t>
            </a:r>
            <a:endParaRPr lang="en-US"/>
          </a:p>
        </p:txBody>
      </p:sp>
      <p:sp>
        <p:nvSpPr>
          <p:cNvPr id="3" name="Vertical Text Placeholder 2">
            <a:extLst>
              <a:ext uri="{FF2B5EF4-FFF2-40B4-BE49-F238E27FC236}">
                <a16:creationId xmlns:a16="http://schemas.microsoft.com/office/drawing/2014/main" id="{65F2EEF3-4968-1C4A-B66E-59AD5F06892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a:extLst>
              <a:ext uri="{FF2B5EF4-FFF2-40B4-BE49-F238E27FC236}">
                <a16:creationId xmlns:a16="http://schemas.microsoft.com/office/drawing/2014/main" id="{D29F75FB-68BC-3F4D-A630-63CA5A54E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8" name="Footer Placeholder 4">
            <a:extLst>
              <a:ext uri="{FF2B5EF4-FFF2-40B4-BE49-F238E27FC236}">
                <a16:creationId xmlns:a16="http://schemas.microsoft.com/office/drawing/2014/main" id="{C2A49244-0FEA-C04B-89A1-02AC26761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9" name="Slide Number Placeholder 5">
            <a:extLst>
              <a:ext uri="{FF2B5EF4-FFF2-40B4-BE49-F238E27FC236}">
                <a16:creationId xmlns:a16="http://schemas.microsoft.com/office/drawing/2014/main" id="{C94F1547-8C1C-3C47-83B6-68AF5EA18E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3584823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bg>
      <p:bgPr>
        <a:solidFill>
          <a:srgbClr val="384C99"/>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65218-71B7-A244-8E16-5613904A7681}"/>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a:extLst>
              <a:ext uri="{FF2B5EF4-FFF2-40B4-BE49-F238E27FC236}">
                <a16:creationId xmlns:a16="http://schemas.microsoft.com/office/drawing/2014/main" id="{B3B7B585-3608-7946-98EF-36F7269AC59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Date Placeholder 3">
            <a:extLst>
              <a:ext uri="{FF2B5EF4-FFF2-40B4-BE49-F238E27FC236}">
                <a16:creationId xmlns:a16="http://schemas.microsoft.com/office/drawing/2014/main" id="{CE66C24B-BA86-1345-A995-E63265A4F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11" name="Footer Placeholder 4">
            <a:extLst>
              <a:ext uri="{FF2B5EF4-FFF2-40B4-BE49-F238E27FC236}">
                <a16:creationId xmlns:a16="http://schemas.microsoft.com/office/drawing/2014/main" id="{1644C09B-82AA-AF43-83EC-359038487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12" name="Slide Number Placeholder 5">
            <a:extLst>
              <a:ext uri="{FF2B5EF4-FFF2-40B4-BE49-F238E27FC236}">
                <a16:creationId xmlns:a16="http://schemas.microsoft.com/office/drawing/2014/main" id="{F8837032-F8F4-434F-ABCF-0F7CE49FF0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127612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seite Bild">
    <p:bg>
      <p:bgPr>
        <a:blipFill dpi="0" rotWithShape="1">
          <a:blip r:embed="rId2">
            <a:lum/>
          </a:blip>
          <a:srcRect/>
          <a:stretch>
            <a:fillRect t="-40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76E981-CB43-B14C-AA95-11A832EF4E32}"/>
              </a:ext>
            </a:extLst>
          </p:cNvPr>
          <p:cNvSpPr/>
          <p:nvPr/>
        </p:nvSpPr>
        <p:spPr>
          <a:xfrm>
            <a:off x="0" y="6214820"/>
            <a:ext cx="12192000" cy="643180"/>
          </a:xfrm>
          <a:prstGeom prst="rect">
            <a:avLst/>
          </a:prstGeom>
          <a:solidFill>
            <a:srgbClr val="384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CC3C71EC-7B14-D14B-A8D1-08A0115C2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6" name="Footer Placeholder 4">
            <a:extLst>
              <a:ext uri="{FF2B5EF4-FFF2-40B4-BE49-F238E27FC236}">
                <a16:creationId xmlns:a16="http://schemas.microsoft.com/office/drawing/2014/main" id="{866B9DCF-5AD1-EE43-AB1D-88F7B93CF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Unica One" panose="02000506000000020004" pitchFamily="2" charset="77"/>
              </a:defRPr>
            </a:lvl1pPr>
          </a:lstStyle>
          <a:p>
            <a:endParaRPr lang="nb-NO"/>
          </a:p>
        </p:txBody>
      </p:sp>
      <p:sp>
        <p:nvSpPr>
          <p:cNvPr id="7" name="Slide Number Placeholder 5">
            <a:extLst>
              <a:ext uri="{FF2B5EF4-FFF2-40B4-BE49-F238E27FC236}">
                <a16:creationId xmlns:a16="http://schemas.microsoft.com/office/drawing/2014/main" id="{DF494AA8-B044-E243-BB30-4AFA0ABF6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pic>
        <p:nvPicPr>
          <p:cNvPr id="9" name="Picture 8" descr="A picture containing object, clock&#10;&#10;Description automatically generated">
            <a:extLst>
              <a:ext uri="{FF2B5EF4-FFF2-40B4-BE49-F238E27FC236}">
                <a16:creationId xmlns:a16="http://schemas.microsoft.com/office/drawing/2014/main" id="{F5D0ADA3-BFD9-8F47-A9DA-B11E5C2A8DCB}"/>
              </a:ext>
            </a:extLst>
          </p:cNvPr>
          <p:cNvPicPr>
            <a:picLocks noChangeAspect="1"/>
          </p:cNvPicPr>
          <p:nvPr/>
        </p:nvPicPr>
        <p:blipFill>
          <a:blip r:embed="rId3"/>
          <a:stretch>
            <a:fillRect/>
          </a:stretch>
        </p:blipFill>
        <p:spPr>
          <a:xfrm>
            <a:off x="8610600" y="222304"/>
            <a:ext cx="3287250" cy="1037310"/>
          </a:xfrm>
          <a:prstGeom prst="rect">
            <a:avLst/>
          </a:prstGeom>
        </p:spPr>
      </p:pic>
      <p:sp>
        <p:nvSpPr>
          <p:cNvPr id="12" name="Text Placeholder 11">
            <a:extLst>
              <a:ext uri="{FF2B5EF4-FFF2-40B4-BE49-F238E27FC236}">
                <a16:creationId xmlns:a16="http://schemas.microsoft.com/office/drawing/2014/main" id="{145527C5-086B-8149-B1E4-277EABCEFD47}"/>
              </a:ext>
            </a:extLst>
          </p:cNvPr>
          <p:cNvSpPr>
            <a:spLocks noGrp="1"/>
          </p:cNvSpPr>
          <p:nvPr>
            <p:ph type="body" sz="quarter" idx="10" hasCustomPrompt="1"/>
          </p:nvPr>
        </p:nvSpPr>
        <p:spPr>
          <a:xfrm>
            <a:off x="3476625" y="4075785"/>
            <a:ext cx="5238750" cy="1473200"/>
          </a:xfrm>
        </p:spPr>
        <p:txBody>
          <a:bodyPr/>
          <a:lstStyle>
            <a:lvl1pPr marL="0" indent="0" algn="ctr">
              <a:buNone/>
              <a:defRPr>
                <a:solidFill>
                  <a:srgbClr val="384C99"/>
                </a:solidFill>
                <a:latin typeface="Unica One" panose="02000506000000020004" pitchFamily="2" charset="77"/>
              </a:defRPr>
            </a:lvl1pPr>
            <a:lvl2pPr marL="457200" indent="0" algn="ctr">
              <a:buNone/>
              <a:defRPr>
                <a:solidFill>
                  <a:srgbClr val="384C99"/>
                </a:solidFill>
              </a:defRPr>
            </a:lvl2pPr>
            <a:lvl3pPr marL="914400" indent="0" algn="ctr">
              <a:buNone/>
              <a:defRPr>
                <a:solidFill>
                  <a:srgbClr val="384C99"/>
                </a:solidFill>
              </a:defRPr>
            </a:lvl3pPr>
            <a:lvl4pPr marL="1371600" indent="0" algn="ctr">
              <a:buNone/>
              <a:defRPr>
                <a:solidFill>
                  <a:srgbClr val="384C99"/>
                </a:solidFill>
              </a:defRPr>
            </a:lvl4pPr>
            <a:lvl5pPr marL="1828800" indent="0" algn="ctr">
              <a:buNone/>
              <a:defRPr>
                <a:solidFill>
                  <a:srgbClr val="384C99"/>
                </a:solidFill>
              </a:defRPr>
            </a:lvl5pPr>
          </a:lstStyle>
          <a:p>
            <a:pPr lvl="0"/>
            <a:r>
              <a:rPr lang="en-US" dirty="0"/>
              <a:t>CLICK TO EDIT MASTER TEXT STYLES</a:t>
            </a:r>
          </a:p>
        </p:txBody>
      </p:sp>
    </p:spTree>
    <p:extLst>
      <p:ext uri="{BB962C8B-B14F-4D97-AF65-F5344CB8AC3E}">
        <p14:creationId xmlns:p14="http://schemas.microsoft.com/office/powerpoint/2010/main" val="3820467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E8C94B-75AA-B147-82CD-9558581E5D0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1E8CFED-5C14-5019-5981-55F4A71FA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8EF4A1C-71C6-DD14-C9FB-A56E7527D175}"/>
              </a:ext>
            </a:extLst>
          </p:cNvPr>
          <p:cNvSpPr>
            <a:spLocks noGrp="1"/>
          </p:cNvSpPr>
          <p:nvPr>
            <p:ph type="dt" sz="half" idx="10"/>
          </p:nvPr>
        </p:nvSpPr>
        <p:spPr/>
        <p:txBody>
          <a:bodyPr/>
          <a:lstStyle/>
          <a:p>
            <a:fld id="{46D91366-2CAD-4E0E-80FB-972521B8F626}" type="datetimeFigureOut">
              <a:rPr lang="nb-NO" smtClean="0"/>
              <a:t>30.11.2022</a:t>
            </a:fld>
            <a:endParaRPr lang="nb-NO"/>
          </a:p>
        </p:txBody>
      </p:sp>
      <p:sp>
        <p:nvSpPr>
          <p:cNvPr id="5" name="Plassholder for bunntekst 4">
            <a:extLst>
              <a:ext uri="{FF2B5EF4-FFF2-40B4-BE49-F238E27FC236}">
                <a16:creationId xmlns:a16="http://schemas.microsoft.com/office/drawing/2014/main" id="{CF1FAD4F-19FA-D36A-659E-AE796E0A40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D942858-607B-F20A-3F99-DDC4F43FC82A}"/>
              </a:ext>
            </a:extLst>
          </p:cNvPr>
          <p:cNvSpPr>
            <a:spLocks noGrp="1"/>
          </p:cNvSpPr>
          <p:nvPr>
            <p:ph type="sldNum" sz="quarter" idx="12"/>
          </p:nvPr>
        </p:nvSpPr>
        <p:spPr/>
        <p:txBody>
          <a:bodyPr/>
          <a:lstStyle/>
          <a:p>
            <a:fld id="{E8FA9DA4-F94C-4F88-86D9-2E0E709B0493}" type="slidenum">
              <a:rPr lang="nb-NO" smtClean="0"/>
              <a:t>‹#›</a:t>
            </a:fld>
            <a:endParaRPr lang="nb-NO"/>
          </a:p>
        </p:txBody>
      </p:sp>
    </p:spTree>
    <p:extLst>
      <p:ext uri="{BB962C8B-B14F-4D97-AF65-F5344CB8AC3E}">
        <p14:creationId xmlns:p14="http://schemas.microsoft.com/office/powerpoint/2010/main" val="3945188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078818528"/>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a:t>Klikk for å redigere tittelstil</a:t>
            </a:r>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2028999881"/>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lvl1pPr>
            <a:lvl2pPr>
              <a:defRPr/>
            </a:lvl2pPr>
            <a:lvl3pPr>
              <a:defRPr/>
            </a:lvl3pPr>
          </a:lstStyle>
          <a:p>
            <a:pPr lvl="0"/>
            <a:r>
              <a:rPr lang="nb-NO"/>
              <a:t>Klikk for å legge til tekst</a:t>
            </a:r>
          </a:p>
          <a:p>
            <a:pPr lvl="1"/>
            <a:r>
              <a:rPr lang="nb-NO"/>
              <a:t>Nivå 2</a:t>
            </a:r>
          </a:p>
          <a:p>
            <a:pPr lvl="2"/>
            <a:r>
              <a:rPr lang="nb-NO"/>
              <a:t>Nivå 3</a:t>
            </a:r>
          </a:p>
          <a:p>
            <a:pPr lvl="0"/>
            <a:endParaRPr lang="nb-NO"/>
          </a:p>
        </p:txBody>
      </p:sp>
      <p:sp>
        <p:nvSpPr>
          <p:cNvPr id="4" name="Tittel 3"/>
          <p:cNvSpPr>
            <a:spLocks noGrp="1"/>
          </p:cNvSpPr>
          <p:nvPr>
            <p:ph type="title"/>
          </p:nvPr>
        </p:nvSpPr>
        <p:spPr>
          <a:xfrm>
            <a:off x="1037340" y="587553"/>
            <a:ext cx="10467089" cy="818667"/>
          </a:xfrm>
        </p:spPr>
        <p:txBody>
          <a:bodyPr/>
          <a:lstStyle/>
          <a:p>
            <a:r>
              <a:rPr lang="nb-NO"/>
              <a:t>Klikk for å redigere tittelstil</a:t>
            </a:r>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lvl1pPr>
            <a:lvl2pPr>
              <a:defRPr/>
            </a:lvl2pPr>
            <a:lvl3pPr>
              <a:defRPr/>
            </a:lvl3pPr>
          </a:lstStyle>
          <a:p>
            <a:pPr lvl="0"/>
            <a:r>
              <a:rPr lang="nb-NO"/>
              <a:t>Klikk for å legge til tekst</a:t>
            </a:r>
          </a:p>
          <a:p>
            <a:pPr lvl="1"/>
            <a:r>
              <a:rPr lang="nb-NO"/>
              <a:t>Nivå 2</a:t>
            </a:r>
          </a:p>
          <a:p>
            <a:pPr lvl="2"/>
            <a:r>
              <a:rPr lang="nb-NO"/>
              <a:t>Nivå 3</a:t>
            </a:r>
          </a:p>
          <a:p>
            <a:pPr lvl="0"/>
            <a:endParaRPr lang="nb-NO"/>
          </a:p>
        </p:txBody>
      </p:sp>
    </p:spTree>
    <p:extLst>
      <p:ext uri="{BB962C8B-B14F-4D97-AF65-F5344CB8AC3E}">
        <p14:creationId xmlns:p14="http://schemas.microsoft.com/office/powerpoint/2010/main" val="78633624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tat - lys">
    <p:bg>
      <p:bgPr>
        <a:solidFill>
          <a:srgbClr val="E6E7E7"/>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rgbClr val="464646"/>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418583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rgbClr val="464646"/>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bg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a:t>Klikk for å legge til sitat</a:t>
            </a:r>
          </a:p>
        </p:txBody>
      </p:sp>
    </p:spTree>
    <p:extLst>
      <p:ext uri="{BB962C8B-B14F-4D97-AF65-F5344CB8AC3E}">
        <p14:creationId xmlns:p14="http://schemas.microsoft.com/office/powerpoint/2010/main" val="416428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innhold og graf, grå">
    <p:spTree>
      <p:nvGrpSpPr>
        <p:cNvPr id="1" name=""/>
        <p:cNvGrpSpPr/>
        <p:nvPr/>
      </p:nvGrpSpPr>
      <p:grpSpPr>
        <a:xfrm>
          <a:off x="0" y="0"/>
          <a:ext cx="0" cy="0"/>
          <a:chOff x="0" y="0"/>
          <a:chExt cx="0" cy="0"/>
        </a:xfrm>
      </p:grpSpPr>
      <p:sp>
        <p:nvSpPr>
          <p:cNvPr id="8" name="Rød bakgrunn"/>
          <p:cNvSpPr/>
          <p:nvPr userDrawn="1"/>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p>
            <a:r>
              <a:rPr lang="nb-NO"/>
              <a:t>Klikk for å redigere tittelstil</a:t>
            </a:r>
          </a:p>
        </p:txBody>
      </p:sp>
    </p:spTree>
    <p:extLst>
      <p:ext uri="{BB962C8B-B14F-4D97-AF65-F5344CB8AC3E}">
        <p14:creationId xmlns:p14="http://schemas.microsoft.com/office/powerpoint/2010/main" val="1572864963"/>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er - grå høyre">
    <p:spTree>
      <p:nvGrpSpPr>
        <p:cNvPr id="1" name=""/>
        <p:cNvGrpSpPr/>
        <p:nvPr/>
      </p:nvGrpSpPr>
      <p:grpSpPr>
        <a:xfrm>
          <a:off x="0" y="0"/>
          <a:ext cx="0" cy="0"/>
          <a:chOff x="0" y="0"/>
          <a:chExt cx="0" cy="0"/>
        </a:xfrm>
      </p:grpSpPr>
      <p:sp>
        <p:nvSpPr>
          <p:cNvPr id="8" name="Grå bakgrunn"/>
          <p:cNvSpPr/>
          <p:nvPr userDrawn="1"/>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p>
            <a:r>
              <a:rPr lang="nb-NO"/>
              <a:t>Klikk for å redigere tittelstil</a:t>
            </a:r>
          </a:p>
        </p:txBody>
      </p:sp>
    </p:spTree>
    <p:extLst>
      <p:ext uri="{BB962C8B-B14F-4D97-AF65-F5344CB8AC3E}">
        <p14:creationId xmlns:p14="http://schemas.microsoft.com/office/powerpoint/2010/main" val="1987806131"/>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7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Bild mit Text 1">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BD8EF5-E0FC-E648-B0D1-6D4A5DBC2491}"/>
              </a:ext>
            </a:extLst>
          </p:cNvPr>
          <p:cNvSpPr>
            <a:spLocks noGrp="1"/>
          </p:cNvSpPr>
          <p:nvPr>
            <p:ph type="pic" idx="1"/>
          </p:nvPr>
        </p:nvSpPr>
        <p:spPr>
          <a:xfrm>
            <a:off x="-1" y="1"/>
            <a:ext cx="12192001" cy="62179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11" name="Rectangle 10">
            <a:extLst>
              <a:ext uri="{FF2B5EF4-FFF2-40B4-BE49-F238E27FC236}">
                <a16:creationId xmlns:a16="http://schemas.microsoft.com/office/drawing/2014/main" id="{7D33D95A-A19A-DB44-A671-095F14931C34}"/>
              </a:ext>
            </a:extLst>
          </p:cNvPr>
          <p:cNvSpPr/>
          <p:nvPr/>
        </p:nvSpPr>
        <p:spPr>
          <a:xfrm>
            <a:off x="0" y="6214820"/>
            <a:ext cx="12192000" cy="643180"/>
          </a:xfrm>
          <a:prstGeom prst="rect">
            <a:avLst/>
          </a:prstGeom>
          <a:solidFill>
            <a:srgbClr val="384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4869E-6A90-7F4D-825A-ED63B0620D46}"/>
              </a:ext>
            </a:extLst>
          </p:cNvPr>
          <p:cNvSpPr>
            <a:spLocks noGrp="1"/>
          </p:cNvSpPr>
          <p:nvPr>
            <p:ph type="title"/>
          </p:nvPr>
        </p:nvSpPr>
        <p:spPr>
          <a:xfrm>
            <a:off x="839788" y="3606208"/>
            <a:ext cx="3932237" cy="1600200"/>
          </a:xfrm>
        </p:spPr>
        <p:txBody>
          <a:bodyPr anchor="b"/>
          <a:lstStyle>
            <a:lvl1pPr>
              <a:defRPr sz="3200">
                <a:solidFill>
                  <a:srgbClr val="384C99"/>
                </a:solidFill>
              </a:defRPr>
            </a:lvl1pPr>
          </a:lstStyle>
          <a:p>
            <a:r>
              <a:rPr lang="nb-NO"/>
              <a:t>Klikk for å redigere tittelstil</a:t>
            </a:r>
            <a:endParaRPr lang="en-US" dirty="0"/>
          </a:p>
        </p:txBody>
      </p:sp>
      <p:sp>
        <p:nvSpPr>
          <p:cNvPr id="4" name="Text Placeholder 3">
            <a:extLst>
              <a:ext uri="{FF2B5EF4-FFF2-40B4-BE49-F238E27FC236}">
                <a16:creationId xmlns:a16="http://schemas.microsoft.com/office/drawing/2014/main" id="{DAB43E36-4BA4-6748-AAA1-F7ADF89FB43F}"/>
              </a:ext>
            </a:extLst>
          </p:cNvPr>
          <p:cNvSpPr>
            <a:spLocks noGrp="1"/>
          </p:cNvSpPr>
          <p:nvPr>
            <p:ph type="body" sz="half" idx="2"/>
          </p:nvPr>
        </p:nvSpPr>
        <p:spPr>
          <a:xfrm>
            <a:off x="839788" y="5315918"/>
            <a:ext cx="3932237" cy="553069"/>
          </a:xfrm>
          <a:solidFill>
            <a:schemeClr val="bg1"/>
          </a:solidFill>
        </p:spPr>
        <p:txBody>
          <a:bodyPr anchor="ctr"/>
          <a:lstStyle>
            <a:lvl1pPr marL="0" indent="0">
              <a:buNone/>
              <a:defRPr sz="1600">
                <a:solidFill>
                  <a:srgbClr val="384C99"/>
                </a:solidFill>
                <a:latin typeface="Oxygen Mono" panose="02000509030000090004" pitchFamily="49"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Date Placeholder 3">
            <a:extLst>
              <a:ext uri="{FF2B5EF4-FFF2-40B4-BE49-F238E27FC236}">
                <a16:creationId xmlns:a16="http://schemas.microsoft.com/office/drawing/2014/main" id="{D73AD377-75B8-7D4B-8AF3-4BB7289B59F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9" name="Footer Placeholder 4">
            <a:extLst>
              <a:ext uri="{FF2B5EF4-FFF2-40B4-BE49-F238E27FC236}">
                <a16:creationId xmlns:a16="http://schemas.microsoft.com/office/drawing/2014/main" id="{DFECAD62-1DED-5D4C-A443-9110B94A3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10" name="Slide Number Placeholder 5">
            <a:extLst>
              <a:ext uri="{FF2B5EF4-FFF2-40B4-BE49-F238E27FC236}">
                <a16:creationId xmlns:a16="http://schemas.microsoft.com/office/drawing/2014/main" id="{764C02EF-110F-2948-A720-7251D44EF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pic>
        <p:nvPicPr>
          <p:cNvPr id="12" name="Picture 11" descr="A picture containing object, clock&#10;&#10;Description automatically generated">
            <a:extLst>
              <a:ext uri="{FF2B5EF4-FFF2-40B4-BE49-F238E27FC236}">
                <a16:creationId xmlns:a16="http://schemas.microsoft.com/office/drawing/2014/main" id="{B3A0BE6D-BD4F-2D4D-A574-B9E1746607E0}"/>
              </a:ext>
            </a:extLst>
          </p:cNvPr>
          <p:cNvPicPr>
            <a:picLocks noChangeAspect="1"/>
          </p:cNvPicPr>
          <p:nvPr/>
        </p:nvPicPr>
        <p:blipFill>
          <a:blip r:embed="rId2"/>
          <a:stretch>
            <a:fillRect/>
          </a:stretch>
        </p:blipFill>
        <p:spPr>
          <a:xfrm>
            <a:off x="8610600" y="222304"/>
            <a:ext cx="3287250" cy="1037310"/>
          </a:xfrm>
          <a:prstGeom prst="rect">
            <a:avLst/>
          </a:prstGeom>
        </p:spPr>
      </p:pic>
    </p:spTree>
    <p:extLst>
      <p:ext uri="{BB962C8B-B14F-4D97-AF65-F5344CB8AC3E}">
        <p14:creationId xmlns:p14="http://schemas.microsoft.com/office/powerpoint/2010/main" val="335647415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Bilder">
    <p:bg>
      <p:bgPr>
        <a:solidFill>
          <a:srgbClr val="384C9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9C47A6-C142-294F-9A3F-551DA1B5AE2B}"/>
              </a:ext>
            </a:extLst>
          </p:cNvPr>
          <p:cNvSpPr/>
          <p:nvPr/>
        </p:nvSpPr>
        <p:spPr>
          <a:xfrm>
            <a:off x="0" y="6214820"/>
            <a:ext cx="12192000" cy="643180"/>
          </a:xfrm>
          <a:prstGeom prst="rect">
            <a:avLst/>
          </a:prstGeom>
          <a:solidFill>
            <a:srgbClr val="76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9E764-2FCB-9E47-93DF-661EE7FF5E52}"/>
              </a:ext>
            </a:extLst>
          </p:cNvPr>
          <p:cNvSpPr>
            <a:spLocks noGrp="1"/>
          </p:cNvSpPr>
          <p:nvPr>
            <p:ph type="title"/>
          </p:nvPr>
        </p:nvSpPr>
        <p:spPr>
          <a:xfrm>
            <a:off x="839788" y="365125"/>
            <a:ext cx="7498300" cy="1325563"/>
          </a:xfrm>
        </p:spPr>
        <p:txBody>
          <a:bodyPr/>
          <a:lstStyle/>
          <a:p>
            <a:r>
              <a:rPr lang="nb-NO"/>
              <a:t>Klikk for å redigere tittelstil</a:t>
            </a:r>
            <a:endParaRPr lang="en-US"/>
          </a:p>
        </p:txBody>
      </p:sp>
      <p:sp>
        <p:nvSpPr>
          <p:cNvPr id="3" name="Text Placeholder 2">
            <a:extLst>
              <a:ext uri="{FF2B5EF4-FFF2-40B4-BE49-F238E27FC236}">
                <a16:creationId xmlns:a16="http://schemas.microsoft.com/office/drawing/2014/main" id="{9B38A39B-FC07-C94E-8F6C-F744786F3C2C}"/>
              </a:ext>
            </a:extLst>
          </p:cNvPr>
          <p:cNvSpPr>
            <a:spLocks noGrp="1"/>
          </p:cNvSpPr>
          <p:nvPr>
            <p:ph type="body" idx="1" hasCustomPrompt="1"/>
          </p:nvPr>
        </p:nvSpPr>
        <p:spPr>
          <a:xfrm>
            <a:off x="814384" y="5094664"/>
            <a:ext cx="5157787" cy="501650"/>
          </a:xfrm>
        </p:spPr>
        <p:txBody>
          <a:bodyPr anchor="b">
            <a:normAutofit/>
          </a:bodyPr>
          <a:lstStyle>
            <a:lvl1pPr marL="0" indent="0">
              <a:buNone/>
              <a:defRPr sz="28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460D285-DE9A-C741-81E7-D5C74DB60FB0}"/>
              </a:ext>
            </a:extLst>
          </p:cNvPr>
          <p:cNvSpPr>
            <a:spLocks noGrp="1"/>
          </p:cNvSpPr>
          <p:nvPr>
            <p:ph sz="half" idx="2"/>
          </p:nvPr>
        </p:nvSpPr>
        <p:spPr>
          <a:xfrm>
            <a:off x="831017" y="1898245"/>
            <a:ext cx="5157787" cy="30456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Content Placeholder 5">
            <a:extLst>
              <a:ext uri="{FF2B5EF4-FFF2-40B4-BE49-F238E27FC236}">
                <a16:creationId xmlns:a16="http://schemas.microsoft.com/office/drawing/2014/main" id="{9DD5005A-6A43-F74E-99C5-14952BE0ACB3}"/>
              </a:ext>
            </a:extLst>
          </p:cNvPr>
          <p:cNvSpPr>
            <a:spLocks noGrp="1"/>
          </p:cNvSpPr>
          <p:nvPr>
            <p:ph sz="quarter" idx="4"/>
          </p:nvPr>
        </p:nvSpPr>
        <p:spPr>
          <a:xfrm>
            <a:off x="6177795" y="1897291"/>
            <a:ext cx="5183188" cy="302195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Date Placeholder 3">
            <a:extLst>
              <a:ext uri="{FF2B5EF4-FFF2-40B4-BE49-F238E27FC236}">
                <a16:creationId xmlns:a16="http://schemas.microsoft.com/office/drawing/2014/main" id="{1038D8AB-4D96-9146-AF37-CCDD034CBA2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11" name="Footer Placeholder 4">
            <a:extLst>
              <a:ext uri="{FF2B5EF4-FFF2-40B4-BE49-F238E27FC236}">
                <a16:creationId xmlns:a16="http://schemas.microsoft.com/office/drawing/2014/main" id="{139ABC79-CA09-324A-9E83-23653E91A91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rgbClr val="384C99"/>
                </a:solidFill>
              </a:defRPr>
            </a:lvl1pPr>
          </a:lstStyle>
          <a:p>
            <a:endParaRPr lang="nb-NO"/>
          </a:p>
        </p:txBody>
      </p:sp>
      <p:sp>
        <p:nvSpPr>
          <p:cNvPr id="12" name="Slide Number Placeholder 5">
            <a:extLst>
              <a:ext uri="{FF2B5EF4-FFF2-40B4-BE49-F238E27FC236}">
                <a16:creationId xmlns:a16="http://schemas.microsoft.com/office/drawing/2014/main" id="{0090882C-F181-EC45-991A-A0D406357A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pic>
        <p:nvPicPr>
          <p:cNvPr id="14" name="Picture 13">
            <a:extLst>
              <a:ext uri="{FF2B5EF4-FFF2-40B4-BE49-F238E27FC236}">
                <a16:creationId xmlns:a16="http://schemas.microsoft.com/office/drawing/2014/main" id="{74E30283-A79D-C045-8EDC-96A0095D24AD}"/>
              </a:ext>
            </a:extLst>
          </p:cNvPr>
          <p:cNvPicPr>
            <a:picLocks noChangeAspect="1"/>
          </p:cNvPicPr>
          <p:nvPr/>
        </p:nvPicPr>
        <p:blipFill>
          <a:blip r:embed="rId2"/>
          <a:srcRect/>
          <a:stretch/>
        </p:blipFill>
        <p:spPr>
          <a:xfrm>
            <a:off x="8610600" y="222304"/>
            <a:ext cx="3287250" cy="1037309"/>
          </a:xfrm>
          <a:prstGeom prst="rect">
            <a:avLst/>
          </a:prstGeom>
        </p:spPr>
      </p:pic>
      <p:sp>
        <p:nvSpPr>
          <p:cNvPr id="24" name="Text Placeholder 2">
            <a:extLst>
              <a:ext uri="{FF2B5EF4-FFF2-40B4-BE49-F238E27FC236}">
                <a16:creationId xmlns:a16="http://schemas.microsoft.com/office/drawing/2014/main" id="{AB52BEC2-62DE-DF44-BE0B-6568F1BD52F0}"/>
              </a:ext>
            </a:extLst>
          </p:cNvPr>
          <p:cNvSpPr>
            <a:spLocks noGrp="1"/>
          </p:cNvSpPr>
          <p:nvPr>
            <p:ph type="body" idx="15" hasCustomPrompt="1"/>
          </p:nvPr>
        </p:nvSpPr>
        <p:spPr>
          <a:xfrm>
            <a:off x="814385" y="5698950"/>
            <a:ext cx="5157787" cy="365125"/>
          </a:xfrm>
        </p:spPr>
        <p:txBody>
          <a:bodyPr anchor="b">
            <a:noAutofit/>
          </a:bodyPr>
          <a:lstStyle>
            <a:lvl1pPr marL="0" indent="0">
              <a:buNone/>
              <a:defRPr sz="1100" b="1">
                <a:solidFill>
                  <a:srgbClr val="A6BDE2"/>
                </a:solidFill>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Text Placeholder 2">
            <a:extLst>
              <a:ext uri="{FF2B5EF4-FFF2-40B4-BE49-F238E27FC236}">
                <a16:creationId xmlns:a16="http://schemas.microsoft.com/office/drawing/2014/main" id="{292EC1DE-8BA0-D04A-9C42-50EB6EADB9D2}"/>
              </a:ext>
            </a:extLst>
          </p:cNvPr>
          <p:cNvSpPr>
            <a:spLocks noGrp="1"/>
          </p:cNvSpPr>
          <p:nvPr>
            <p:ph type="body" idx="16" hasCustomPrompt="1"/>
          </p:nvPr>
        </p:nvSpPr>
        <p:spPr>
          <a:xfrm>
            <a:off x="6203196" y="5094664"/>
            <a:ext cx="5157787" cy="501650"/>
          </a:xfrm>
        </p:spPr>
        <p:txBody>
          <a:bodyPr anchor="b">
            <a:normAutofit/>
          </a:bodyPr>
          <a:lstStyle>
            <a:lvl1pPr marL="0" indent="0">
              <a:buNone/>
              <a:defRPr sz="28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7" name="Text Placeholder 2">
            <a:extLst>
              <a:ext uri="{FF2B5EF4-FFF2-40B4-BE49-F238E27FC236}">
                <a16:creationId xmlns:a16="http://schemas.microsoft.com/office/drawing/2014/main" id="{4FD2CE5B-3305-A640-975D-6A69964AC3B8}"/>
              </a:ext>
            </a:extLst>
          </p:cNvPr>
          <p:cNvSpPr>
            <a:spLocks noGrp="1"/>
          </p:cNvSpPr>
          <p:nvPr>
            <p:ph type="body" idx="18" hasCustomPrompt="1"/>
          </p:nvPr>
        </p:nvSpPr>
        <p:spPr>
          <a:xfrm>
            <a:off x="6186568" y="5674276"/>
            <a:ext cx="5157787" cy="365125"/>
          </a:xfrm>
        </p:spPr>
        <p:txBody>
          <a:bodyPr anchor="b">
            <a:noAutofit/>
          </a:bodyPr>
          <a:lstStyle>
            <a:lvl1pPr marL="0" indent="0">
              <a:buNone/>
              <a:defRPr sz="1100" b="1">
                <a:solidFill>
                  <a:srgbClr val="A6BDE2"/>
                </a:solidFill>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64131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seite 1">
    <p:bg>
      <p:bgPr>
        <a:solidFill>
          <a:srgbClr val="384C9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9C47A6-C142-294F-9A3F-551DA1B5AE2B}"/>
              </a:ext>
            </a:extLst>
          </p:cNvPr>
          <p:cNvSpPr/>
          <p:nvPr/>
        </p:nvSpPr>
        <p:spPr>
          <a:xfrm>
            <a:off x="0" y="6214820"/>
            <a:ext cx="12192000" cy="64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9E764-2FCB-9E47-93DF-661EE7FF5E52}"/>
              </a:ext>
            </a:extLst>
          </p:cNvPr>
          <p:cNvSpPr>
            <a:spLocks noGrp="1"/>
          </p:cNvSpPr>
          <p:nvPr>
            <p:ph type="title" hasCustomPrompt="1"/>
          </p:nvPr>
        </p:nvSpPr>
        <p:spPr>
          <a:xfrm>
            <a:off x="838200" y="2076774"/>
            <a:ext cx="1486546" cy="387458"/>
          </a:xfrm>
          <a:solidFill>
            <a:srgbClr val="A6BDE2"/>
          </a:solidFill>
        </p:spPr>
        <p:txBody>
          <a:bodyPr>
            <a:normAutofit/>
          </a:bodyPr>
          <a:lstStyle>
            <a:lvl1pPr>
              <a:defRPr sz="2000"/>
            </a:lvl1pPr>
          </a:lstStyle>
          <a:p>
            <a:r>
              <a:rPr lang="en-US" dirty="0"/>
              <a:t>OUR MISSION</a:t>
            </a:r>
          </a:p>
        </p:txBody>
      </p:sp>
      <p:sp>
        <p:nvSpPr>
          <p:cNvPr id="3" name="Text Placeholder 2">
            <a:extLst>
              <a:ext uri="{FF2B5EF4-FFF2-40B4-BE49-F238E27FC236}">
                <a16:creationId xmlns:a16="http://schemas.microsoft.com/office/drawing/2014/main" id="{9B38A39B-FC07-C94E-8F6C-F744786F3C2C}"/>
              </a:ext>
            </a:extLst>
          </p:cNvPr>
          <p:cNvSpPr>
            <a:spLocks noGrp="1"/>
          </p:cNvSpPr>
          <p:nvPr>
            <p:ph type="body" idx="1" hasCustomPrompt="1"/>
          </p:nvPr>
        </p:nvSpPr>
        <p:spPr>
          <a:xfrm>
            <a:off x="807204" y="2838140"/>
            <a:ext cx="10095288" cy="1798153"/>
          </a:xfrm>
        </p:spPr>
        <p:txBody>
          <a:bodyPr anchor="t">
            <a:normAutofit/>
          </a:bodyPr>
          <a:lstStyle>
            <a:lvl1pPr marL="0" indent="0">
              <a:buNone/>
              <a:defRPr sz="36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Date Placeholder 3">
            <a:extLst>
              <a:ext uri="{FF2B5EF4-FFF2-40B4-BE49-F238E27FC236}">
                <a16:creationId xmlns:a16="http://schemas.microsoft.com/office/drawing/2014/main" id="{1038D8AB-4D96-9146-AF37-CCDD034CBA2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rgbClr val="384C99"/>
                </a:solidFill>
                <a:latin typeface="Unica One" panose="02000506000000020004" pitchFamily="2" charset="77"/>
              </a:defRPr>
            </a:lvl1pPr>
          </a:lstStyle>
          <a:p>
            <a:fld id="{46D91366-2CAD-4E0E-80FB-972521B8F626}" type="datetimeFigureOut">
              <a:rPr lang="nb-NO" smtClean="0"/>
              <a:t>30.11.2022</a:t>
            </a:fld>
            <a:endParaRPr lang="nb-NO"/>
          </a:p>
        </p:txBody>
      </p:sp>
      <p:sp>
        <p:nvSpPr>
          <p:cNvPr id="11" name="Footer Placeholder 4">
            <a:extLst>
              <a:ext uri="{FF2B5EF4-FFF2-40B4-BE49-F238E27FC236}">
                <a16:creationId xmlns:a16="http://schemas.microsoft.com/office/drawing/2014/main" id="{139ABC79-CA09-324A-9E83-23653E91A91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rgbClr val="A6BDE2"/>
                </a:solidFill>
              </a:defRPr>
            </a:lvl1pPr>
          </a:lstStyle>
          <a:p>
            <a:endParaRPr lang="nb-NO"/>
          </a:p>
        </p:txBody>
      </p:sp>
      <p:sp>
        <p:nvSpPr>
          <p:cNvPr id="12" name="Slide Number Placeholder 5">
            <a:extLst>
              <a:ext uri="{FF2B5EF4-FFF2-40B4-BE49-F238E27FC236}">
                <a16:creationId xmlns:a16="http://schemas.microsoft.com/office/drawing/2014/main" id="{0090882C-F181-EC45-991A-A0D406357A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rgbClr val="384C99"/>
                </a:solidFill>
                <a:latin typeface="Unica One" panose="02000506000000020004" pitchFamily="2" charset="77"/>
              </a:defRPr>
            </a:lvl1pPr>
          </a:lstStyle>
          <a:p>
            <a:fld id="{E8FA9DA4-F94C-4F88-86D9-2E0E709B0493}" type="slidenum">
              <a:rPr lang="nb-NO" smtClean="0"/>
              <a:t>‹#›</a:t>
            </a:fld>
            <a:endParaRPr lang="nb-NO"/>
          </a:p>
        </p:txBody>
      </p:sp>
      <p:pic>
        <p:nvPicPr>
          <p:cNvPr id="14" name="Picture 13">
            <a:extLst>
              <a:ext uri="{FF2B5EF4-FFF2-40B4-BE49-F238E27FC236}">
                <a16:creationId xmlns:a16="http://schemas.microsoft.com/office/drawing/2014/main" id="{74E30283-A79D-C045-8EDC-96A0095D24AD}"/>
              </a:ext>
            </a:extLst>
          </p:cNvPr>
          <p:cNvPicPr>
            <a:picLocks noChangeAspect="1"/>
          </p:cNvPicPr>
          <p:nvPr/>
        </p:nvPicPr>
        <p:blipFill>
          <a:blip r:embed="rId2"/>
          <a:srcRect/>
          <a:stretch/>
        </p:blipFill>
        <p:spPr>
          <a:xfrm>
            <a:off x="8610600" y="222304"/>
            <a:ext cx="3287250" cy="1037309"/>
          </a:xfrm>
          <a:prstGeom prst="rect">
            <a:avLst/>
          </a:prstGeom>
        </p:spPr>
      </p:pic>
    </p:spTree>
    <p:extLst>
      <p:ext uri="{BB962C8B-B14F-4D97-AF65-F5344CB8AC3E}">
        <p14:creationId xmlns:p14="http://schemas.microsoft.com/office/powerpoint/2010/main" val="261837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seite 2">
    <p:bg>
      <p:bgPr>
        <a:solidFill>
          <a:srgbClr val="A6BDE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9C47A6-C142-294F-9A3F-551DA1B5AE2B}"/>
              </a:ext>
            </a:extLst>
          </p:cNvPr>
          <p:cNvSpPr/>
          <p:nvPr/>
        </p:nvSpPr>
        <p:spPr>
          <a:xfrm>
            <a:off x="0" y="6214820"/>
            <a:ext cx="12192000" cy="64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1038D8AB-4D96-9146-AF37-CCDD034CBA2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rgbClr val="384C99"/>
                </a:solidFill>
                <a:latin typeface="Unica One" panose="02000506000000020004" pitchFamily="2" charset="77"/>
              </a:defRPr>
            </a:lvl1pPr>
          </a:lstStyle>
          <a:p>
            <a:fld id="{46D91366-2CAD-4E0E-80FB-972521B8F626}" type="datetimeFigureOut">
              <a:rPr lang="nb-NO" smtClean="0"/>
              <a:t>30.11.2022</a:t>
            </a:fld>
            <a:endParaRPr lang="nb-NO"/>
          </a:p>
        </p:txBody>
      </p:sp>
      <p:sp>
        <p:nvSpPr>
          <p:cNvPr id="11" name="Footer Placeholder 4">
            <a:extLst>
              <a:ext uri="{FF2B5EF4-FFF2-40B4-BE49-F238E27FC236}">
                <a16:creationId xmlns:a16="http://schemas.microsoft.com/office/drawing/2014/main" id="{139ABC79-CA09-324A-9E83-23653E91A91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rgbClr val="A6BDE2"/>
                </a:solidFill>
              </a:defRPr>
            </a:lvl1pPr>
          </a:lstStyle>
          <a:p>
            <a:endParaRPr lang="nb-NO"/>
          </a:p>
        </p:txBody>
      </p:sp>
      <p:sp>
        <p:nvSpPr>
          <p:cNvPr id="12" name="Slide Number Placeholder 5">
            <a:extLst>
              <a:ext uri="{FF2B5EF4-FFF2-40B4-BE49-F238E27FC236}">
                <a16:creationId xmlns:a16="http://schemas.microsoft.com/office/drawing/2014/main" id="{0090882C-F181-EC45-991A-A0D406357A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rgbClr val="384C99"/>
                </a:solidFill>
                <a:latin typeface="Unica One" panose="02000506000000020004" pitchFamily="2" charset="77"/>
              </a:defRPr>
            </a:lvl1pPr>
          </a:lstStyle>
          <a:p>
            <a:fld id="{E8FA9DA4-F94C-4F88-86D9-2E0E709B0493}" type="slidenum">
              <a:rPr lang="nb-NO" smtClean="0"/>
              <a:t>‹#›</a:t>
            </a:fld>
            <a:endParaRPr lang="nb-NO"/>
          </a:p>
        </p:txBody>
      </p:sp>
      <p:pic>
        <p:nvPicPr>
          <p:cNvPr id="14" name="Picture 13">
            <a:extLst>
              <a:ext uri="{FF2B5EF4-FFF2-40B4-BE49-F238E27FC236}">
                <a16:creationId xmlns:a16="http://schemas.microsoft.com/office/drawing/2014/main" id="{74E30283-A79D-C045-8EDC-96A0095D24AD}"/>
              </a:ext>
            </a:extLst>
          </p:cNvPr>
          <p:cNvPicPr>
            <a:picLocks noChangeAspect="1"/>
          </p:cNvPicPr>
          <p:nvPr/>
        </p:nvPicPr>
        <p:blipFill>
          <a:blip r:embed="rId2"/>
          <a:srcRect/>
          <a:stretch/>
        </p:blipFill>
        <p:spPr>
          <a:xfrm>
            <a:off x="8610600" y="222304"/>
            <a:ext cx="3287250" cy="1037309"/>
          </a:xfrm>
          <a:prstGeom prst="rect">
            <a:avLst/>
          </a:prstGeom>
        </p:spPr>
      </p:pic>
      <p:sp>
        <p:nvSpPr>
          <p:cNvPr id="15" name="Title 1">
            <a:extLst>
              <a:ext uri="{FF2B5EF4-FFF2-40B4-BE49-F238E27FC236}">
                <a16:creationId xmlns:a16="http://schemas.microsoft.com/office/drawing/2014/main" id="{39BA047D-7343-0A41-BBAC-2AE113FFEB03}"/>
              </a:ext>
            </a:extLst>
          </p:cNvPr>
          <p:cNvSpPr>
            <a:spLocks noGrp="1"/>
          </p:cNvSpPr>
          <p:nvPr>
            <p:ph type="title" hasCustomPrompt="1"/>
          </p:nvPr>
        </p:nvSpPr>
        <p:spPr>
          <a:xfrm>
            <a:off x="838200" y="2076774"/>
            <a:ext cx="1486546" cy="387458"/>
          </a:xfrm>
          <a:solidFill>
            <a:srgbClr val="384C99"/>
          </a:solidFill>
        </p:spPr>
        <p:txBody>
          <a:bodyPr>
            <a:normAutofit/>
          </a:bodyPr>
          <a:lstStyle>
            <a:lvl1pPr>
              <a:defRPr sz="2000"/>
            </a:lvl1pPr>
          </a:lstStyle>
          <a:p>
            <a:r>
              <a:rPr lang="en-US" dirty="0"/>
              <a:t>OUR MISSION</a:t>
            </a:r>
          </a:p>
        </p:txBody>
      </p:sp>
      <p:sp>
        <p:nvSpPr>
          <p:cNvPr id="16" name="Text Placeholder 2">
            <a:extLst>
              <a:ext uri="{FF2B5EF4-FFF2-40B4-BE49-F238E27FC236}">
                <a16:creationId xmlns:a16="http://schemas.microsoft.com/office/drawing/2014/main" id="{3D19FF85-90B0-7445-B88E-D7F08EFF8106}"/>
              </a:ext>
            </a:extLst>
          </p:cNvPr>
          <p:cNvSpPr>
            <a:spLocks noGrp="1"/>
          </p:cNvSpPr>
          <p:nvPr>
            <p:ph type="body" idx="1" hasCustomPrompt="1"/>
          </p:nvPr>
        </p:nvSpPr>
        <p:spPr>
          <a:xfrm>
            <a:off x="807204" y="2838140"/>
            <a:ext cx="10095288" cy="1798153"/>
          </a:xfrm>
        </p:spPr>
        <p:txBody>
          <a:bodyPr anchor="t">
            <a:normAutofit/>
          </a:bodyPr>
          <a:lstStyle>
            <a:lvl1pPr marL="0" indent="0">
              <a:buNone/>
              <a:defRPr sz="36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2394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seite 3">
    <p:bg>
      <p:bgPr>
        <a:solidFill>
          <a:srgbClr val="384C9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9C47A6-C142-294F-9A3F-551DA1B5AE2B}"/>
              </a:ext>
            </a:extLst>
          </p:cNvPr>
          <p:cNvSpPr/>
          <p:nvPr/>
        </p:nvSpPr>
        <p:spPr>
          <a:xfrm>
            <a:off x="0" y="6214820"/>
            <a:ext cx="12192000" cy="64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1038D8AB-4D96-9146-AF37-CCDD034CBA2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rgbClr val="384C99"/>
                </a:solidFill>
                <a:latin typeface="Unica One" panose="02000506000000020004" pitchFamily="2" charset="77"/>
              </a:defRPr>
            </a:lvl1pPr>
          </a:lstStyle>
          <a:p>
            <a:fld id="{46D91366-2CAD-4E0E-80FB-972521B8F626}" type="datetimeFigureOut">
              <a:rPr lang="nb-NO" smtClean="0"/>
              <a:t>30.11.2022</a:t>
            </a:fld>
            <a:endParaRPr lang="nb-NO"/>
          </a:p>
        </p:txBody>
      </p:sp>
      <p:sp>
        <p:nvSpPr>
          <p:cNvPr id="11" name="Footer Placeholder 4">
            <a:extLst>
              <a:ext uri="{FF2B5EF4-FFF2-40B4-BE49-F238E27FC236}">
                <a16:creationId xmlns:a16="http://schemas.microsoft.com/office/drawing/2014/main" id="{139ABC79-CA09-324A-9E83-23653E91A91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rgbClr val="A6BDE2"/>
                </a:solidFill>
              </a:defRPr>
            </a:lvl1pPr>
          </a:lstStyle>
          <a:p>
            <a:endParaRPr lang="nb-NO"/>
          </a:p>
        </p:txBody>
      </p:sp>
      <p:sp>
        <p:nvSpPr>
          <p:cNvPr id="12" name="Slide Number Placeholder 5">
            <a:extLst>
              <a:ext uri="{FF2B5EF4-FFF2-40B4-BE49-F238E27FC236}">
                <a16:creationId xmlns:a16="http://schemas.microsoft.com/office/drawing/2014/main" id="{0090882C-F181-EC45-991A-A0D406357A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rgbClr val="384C99"/>
                </a:solidFill>
                <a:latin typeface="Unica One" panose="02000506000000020004" pitchFamily="2" charset="77"/>
              </a:defRPr>
            </a:lvl1pPr>
          </a:lstStyle>
          <a:p>
            <a:fld id="{E8FA9DA4-F94C-4F88-86D9-2E0E709B0493}" type="slidenum">
              <a:rPr lang="nb-NO" smtClean="0"/>
              <a:t>‹#›</a:t>
            </a:fld>
            <a:endParaRPr lang="nb-NO"/>
          </a:p>
        </p:txBody>
      </p:sp>
      <p:pic>
        <p:nvPicPr>
          <p:cNvPr id="14" name="Picture 13">
            <a:extLst>
              <a:ext uri="{FF2B5EF4-FFF2-40B4-BE49-F238E27FC236}">
                <a16:creationId xmlns:a16="http://schemas.microsoft.com/office/drawing/2014/main" id="{74E30283-A79D-C045-8EDC-96A0095D24AD}"/>
              </a:ext>
            </a:extLst>
          </p:cNvPr>
          <p:cNvPicPr>
            <a:picLocks noChangeAspect="1"/>
          </p:cNvPicPr>
          <p:nvPr/>
        </p:nvPicPr>
        <p:blipFill>
          <a:blip r:embed="rId2"/>
          <a:srcRect/>
          <a:stretch/>
        </p:blipFill>
        <p:spPr>
          <a:xfrm>
            <a:off x="8610600" y="222304"/>
            <a:ext cx="3287250" cy="1037309"/>
          </a:xfrm>
          <a:prstGeom prst="rect">
            <a:avLst/>
          </a:prstGeom>
        </p:spPr>
      </p:pic>
      <p:sp>
        <p:nvSpPr>
          <p:cNvPr id="9" name="Title 1">
            <a:extLst>
              <a:ext uri="{FF2B5EF4-FFF2-40B4-BE49-F238E27FC236}">
                <a16:creationId xmlns:a16="http://schemas.microsoft.com/office/drawing/2014/main" id="{A08E3501-46BB-EC4E-8E76-8B829DFF6F3C}"/>
              </a:ext>
            </a:extLst>
          </p:cNvPr>
          <p:cNvSpPr>
            <a:spLocks noGrp="1"/>
          </p:cNvSpPr>
          <p:nvPr>
            <p:ph type="title" hasCustomPrompt="1"/>
          </p:nvPr>
        </p:nvSpPr>
        <p:spPr>
          <a:xfrm>
            <a:off x="838200" y="2076774"/>
            <a:ext cx="1486546" cy="387458"/>
          </a:xfrm>
          <a:solidFill>
            <a:srgbClr val="A6BDE2"/>
          </a:solidFill>
        </p:spPr>
        <p:txBody>
          <a:bodyPr>
            <a:normAutofit/>
          </a:bodyPr>
          <a:lstStyle>
            <a:lvl1pPr>
              <a:defRPr sz="2000"/>
            </a:lvl1pPr>
          </a:lstStyle>
          <a:p>
            <a:r>
              <a:rPr lang="en-US" dirty="0"/>
              <a:t>OUR MISSION</a:t>
            </a:r>
          </a:p>
        </p:txBody>
      </p:sp>
      <p:sp>
        <p:nvSpPr>
          <p:cNvPr id="15" name="Text Placeholder 2">
            <a:extLst>
              <a:ext uri="{FF2B5EF4-FFF2-40B4-BE49-F238E27FC236}">
                <a16:creationId xmlns:a16="http://schemas.microsoft.com/office/drawing/2014/main" id="{AEA19FCC-BD9B-7141-82EC-2BDB7BC8C7EB}"/>
              </a:ext>
            </a:extLst>
          </p:cNvPr>
          <p:cNvSpPr>
            <a:spLocks noGrp="1"/>
          </p:cNvSpPr>
          <p:nvPr>
            <p:ph type="body" idx="1" hasCustomPrompt="1"/>
          </p:nvPr>
        </p:nvSpPr>
        <p:spPr>
          <a:xfrm>
            <a:off x="807204" y="2838141"/>
            <a:ext cx="10095288" cy="643180"/>
          </a:xfrm>
        </p:spPr>
        <p:txBody>
          <a:bodyPr anchor="t">
            <a:normAutofit/>
          </a:bodyPr>
          <a:lstStyle>
            <a:lvl1pPr marL="0" indent="0">
              <a:buNone/>
              <a:defRPr sz="3600" b="1">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2">
            <a:extLst>
              <a:ext uri="{FF2B5EF4-FFF2-40B4-BE49-F238E27FC236}">
                <a16:creationId xmlns:a16="http://schemas.microsoft.com/office/drawing/2014/main" id="{FABB73FD-D993-8343-BAF6-9CF75F8069C5}"/>
              </a:ext>
            </a:extLst>
          </p:cNvPr>
          <p:cNvSpPr>
            <a:spLocks noGrp="1"/>
          </p:cNvSpPr>
          <p:nvPr>
            <p:ph type="body" idx="13"/>
          </p:nvPr>
        </p:nvSpPr>
        <p:spPr>
          <a:xfrm>
            <a:off x="838200" y="3721170"/>
            <a:ext cx="10095288" cy="1951210"/>
          </a:xfrm>
        </p:spPr>
        <p:txBody>
          <a:bodyPr anchor="t">
            <a:normAutofit/>
          </a:bodyPr>
          <a:lstStyle>
            <a:lvl1pPr marL="0" indent="0">
              <a:buNone/>
              <a:defRPr lang="en-US" sz="2000" b="0" smtClean="0">
                <a:effectLst/>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effectLst/>
              </a:rPr>
              <a:t>Klikk for å redigere tekststiler i malen</a:t>
            </a:r>
          </a:p>
        </p:txBody>
      </p:sp>
    </p:spTree>
    <p:extLst>
      <p:ext uri="{BB962C8B-B14F-4D97-AF65-F5344CB8AC3E}">
        <p14:creationId xmlns:p14="http://schemas.microsoft.com/office/powerpoint/2010/main" val="161423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ld mit Text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BD8EF5-E0FC-E648-B0D1-6D4A5DBC2491}"/>
              </a:ext>
            </a:extLst>
          </p:cNvPr>
          <p:cNvSpPr>
            <a:spLocks noGrp="1"/>
          </p:cNvSpPr>
          <p:nvPr>
            <p:ph type="pic" idx="1"/>
          </p:nvPr>
        </p:nvSpPr>
        <p:spPr>
          <a:xfrm>
            <a:off x="-1" y="1"/>
            <a:ext cx="12192001" cy="62179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11" name="Rectangle 10">
            <a:extLst>
              <a:ext uri="{FF2B5EF4-FFF2-40B4-BE49-F238E27FC236}">
                <a16:creationId xmlns:a16="http://schemas.microsoft.com/office/drawing/2014/main" id="{7D33D95A-A19A-DB44-A671-095F14931C34}"/>
              </a:ext>
            </a:extLst>
          </p:cNvPr>
          <p:cNvSpPr/>
          <p:nvPr/>
        </p:nvSpPr>
        <p:spPr>
          <a:xfrm>
            <a:off x="0" y="6214820"/>
            <a:ext cx="12192000" cy="643180"/>
          </a:xfrm>
          <a:prstGeom prst="rect">
            <a:avLst/>
          </a:prstGeom>
          <a:solidFill>
            <a:srgbClr val="384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D73AD377-75B8-7D4B-8AF3-4BB7289B59F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9" name="Footer Placeholder 4">
            <a:extLst>
              <a:ext uri="{FF2B5EF4-FFF2-40B4-BE49-F238E27FC236}">
                <a16:creationId xmlns:a16="http://schemas.microsoft.com/office/drawing/2014/main" id="{DFECAD62-1DED-5D4C-A443-9110B94A3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nb-NO"/>
          </a:p>
        </p:txBody>
      </p:sp>
      <p:sp>
        <p:nvSpPr>
          <p:cNvPr id="10" name="Slide Number Placeholder 5">
            <a:extLst>
              <a:ext uri="{FF2B5EF4-FFF2-40B4-BE49-F238E27FC236}">
                <a16:creationId xmlns:a16="http://schemas.microsoft.com/office/drawing/2014/main" id="{764C02EF-110F-2948-A720-7251D44EF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pic>
        <p:nvPicPr>
          <p:cNvPr id="12" name="Picture 11" descr="A picture containing object, clock&#10;&#10;Description automatically generated">
            <a:extLst>
              <a:ext uri="{FF2B5EF4-FFF2-40B4-BE49-F238E27FC236}">
                <a16:creationId xmlns:a16="http://schemas.microsoft.com/office/drawing/2014/main" id="{B3A0BE6D-BD4F-2D4D-A574-B9E1746607E0}"/>
              </a:ext>
            </a:extLst>
          </p:cNvPr>
          <p:cNvPicPr>
            <a:picLocks noChangeAspect="1"/>
          </p:cNvPicPr>
          <p:nvPr/>
        </p:nvPicPr>
        <p:blipFill>
          <a:blip r:embed="rId2"/>
          <a:stretch>
            <a:fillRect/>
          </a:stretch>
        </p:blipFill>
        <p:spPr>
          <a:xfrm>
            <a:off x="8610600" y="222304"/>
            <a:ext cx="3287250" cy="1037310"/>
          </a:xfrm>
          <a:prstGeom prst="rect">
            <a:avLst/>
          </a:prstGeom>
        </p:spPr>
      </p:pic>
      <p:sp>
        <p:nvSpPr>
          <p:cNvPr id="13" name="Title 1">
            <a:extLst>
              <a:ext uri="{FF2B5EF4-FFF2-40B4-BE49-F238E27FC236}">
                <a16:creationId xmlns:a16="http://schemas.microsoft.com/office/drawing/2014/main" id="{86802D98-CA17-7A4F-8164-4A88C7658290}"/>
              </a:ext>
            </a:extLst>
          </p:cNvPr>
          <p:cNvSpPr>
            <a:spLocks noGrp="1"/>
          </p:cNvSpPr>
          <p:nvPr>
            <p:ph type="title" hasCustomPrompt="1"/>
          </p:nvPr>
        </p:nvSpPr>
        <p:spPr>
          <a:xfrm>
            <a:off x="838200" y="2076774"/>
            <a:ext cx="1486546" cy="387458"/>
          </a:xfrm>
          <a:solidFill>
            <a:srgbClr val="A6BDE2"/>
          </a:solidFill>
        </p:spPr>
        <p:txBody>
          <a:bodyPr>
            <a:normAutofit/>
          </a:bodyPr>
          <a:lstStyle>
            <a:lvl1pPr>
              <a:defRPr sz="2000"/>
            </a:lvl1pPr>
          </a:lstStyle>
          <a:p>
            <a:r>
              <a:rPr lang="en-US" dirty="0"/>
              <a:t>OUR MISSION</a:t>
            </a:r>
          </a:p>
        </p:txBody>
      </p:sp>
      <p:sp>
        <p:nvSpPr>
          <p:cNvPr id="14" name="Text Placeholder 2">
            <a:extLst>
              <a:ext uri="{FF2B5EF4-FFF2-40B4-BE49-F238E27FC236}">
                <a16:creationId xmlns:a16="http://schemas.microsoft.com/office/drawing/2014/main" id="{CC3EEEB3-861A-8D41-B22D-7A08446769BF}"/>
              </a:ext>
            </a:extLst>
          </p:cNvPr>
          <p:cNvSpPr>
            <a:spLocks noGrp="1"/>
          </p:cNvSpPr>
          <p:nvPr>
            <p:ph type="body" idx="11" hasCustomPrompt="1"/>
          </p:nvPr>
        </p:nvSpPr>
        <p:spPr>
          <a:xfrm>
            <a:off x="807204" y="2838141"/>
            <a:ext cx="4772186" cy="643180"/>
          </a:xfrm>
        </p:spPr>
        <p:txBody>
          <a:bodyPr anchor="t">
            <a:normAutofit/>
          </a:bodyPr>
          <a:lstStyle>
            <a:lvl1pPr marL="0" indent="0">
              <a:buNone/>
              <a:defRPr sz="3600" b="1">
                <a:solidFill>
                  <a:schemeClr val="tx1"/>
                </a:solidFill>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a:extLst>
              <a:ext uri="{FF2B5EF4-FFF2-40B4-BE49-F238E27FC236}">
                <a16:creationId xmlns:a16="http://schemas.microsoft.com/office/drawing/2014/main" id="{B967B0E0-D0FE-EE4E-B651-0EDE0C6D06F7}"/>
              </a:ext>
            </a:extLst>
          </p:cNvPr>
          <p:cNvSpPr>
            <a:spLocks noGrp="1"/>
          </p:cNvSpPr>
          <p:nvPr>
            <p:ph type="body" idx="13"/>
          </p:nvPr>
        </p:nvSpPr>
        <p:spPr>
          <a:xfrm>
            <a:off x="838200" y="3721170"/>
            <a:ext cx="10095288" cy="1951210"/>
          </a:xfrm>
        </p:spPr>
        <p:txBody>
          <a:bodyPr anchor="t">
            <a:normAutofit/>
          </a:bodyPr>
          <a:lstStyle>
            <a:lvl1pPr marL="0" indent="0">
              <a:buNone/>
              <a:defRPr lang="en-US" sz="2000" b="0" smtClean="0">
                <a:solidFill>
                  <a:schemeClr val="tx1"/>
                </a:solidFill>
                <a:effectLst/>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effectLst/>
              </a:rPr>
              <a:t>Klikk for å redigere tekststiler i malen</a:t>
            </a:r>
          </a:p>
        </p:txBody>
      </p:sp>
    </p:spTree>
    <p:extLst>
      <p:ext uri="{BB962C8B-B14F-4D97-AF65-F5344CB8AC3E}">
        <p14:creationId xmlns:p14="http://schemas.microsoft.com/office/powerpoint/2010/main" val="30216352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Rechts 1">
    <p:bg>
      <p:bgPr>
        <a:solidFill>
          <a:srgbClr val="384C9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5F94AC-6332-1448-9482-857154A8A584}"/>
              </a:ext>
            </a:extLst>
          </p:cNvPr>
          <p:cNvSpPr/>
          <p:nvPr/>
        </p:nvSpPr>
        <p:spPr>
          <a:xfrm>
            <a:off x="0" y="6214820"/>
            <a:ext cx="12192000" cy="643180"/>
          </a:xfrm>
          <a:prstGeom prst="rect">
            <a:avLst/>
          </a:prstGeom>
          <a:solidFill>
            <a:srgbClr val="A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D7755504-5C5F-1A47-8803-75484E82ADF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9" name="Footer Placeholder 4">
            <a:extLst>
              <a:ext uri="{FF2B5EF4-FFF2-40B4-BE49-F238E27FC236}">
                <a16:creationId xmlns:a16="http://schemas.microsoft.com/office/drawing/2014/main" id="{1060A6D5-D21F-FE4C-9077-EFA6AF1B9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4C99"/>
                </a:solidFill>
              </a:defRPr>
            </a:lvl1pPr>
          </a:lstStyle>
          <a:p>
            <a:endParaRPr lang="nb-NO"/>
          </a:p>
        </p:txBody>
      </p:sp>
      <p:sp>
        <p:nvSpPr>
          <p:cNvPr id="10" name="Slide Number Placeholder 5">
            <a:extLst>
              <a:ext uri="{FF2B5EF4-FFF2-40B4-BE49-F238E27FC236}">
                <a16:creationId xmlns:a16="http://schemas.microsoft.com/office/drawing/2014/main" id="{54A70241-C6D2-B94A-8FFD-55B3405D3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
        <p:nvSpPr>
          <p:cNvPr id="13" name="Text Placeholder 2">
            <a:extLst>
              <a:ext uri="{FF2B5EF4-FFF2-40B4-BE49-F238E27FC236}">
                <a16:creationId xmlns:a16="http://schemas.microsoft.com/office/drawing/2014/main" id="{E15752CB-3670-6244-9A38-C104D4B190BC}"/>
              </a:ext>
            </a:extLst>
          </p:cNvPr>
          <p:cNvSpPr>
            <a:spLocks noGrp="1"/>
          </p:cNvSpPr>
          <p:nvPr>
            <p:ph type="body" idx="11" hasCustomPrompt="1"/>
          </p:nvPr>
        </p:nvSpPr>
        <p:spPr>
          <a:xfrm>
            <a:off x="836612" y="1538328"/>
            <a:ext cx="3611402" cy="643180"/>
          </a:xfrm>
        </p:spPr>
        <p:txBody>
          <a:bodyPr anchor="t">
            <a:normAutofit/>
          </a:bodyPr>
          <a:lstStyle>
            <a:lvl1pPr marL="0" indent="0">
              <a:buNone/>
              <a:defRPr sz="3600" b="1">
                <a:solidFill>
                  <a:schemeClr val="bg1"/>
                </a:solidFill>
                <a:latin typeface="Unica One" panose="0200050600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a:extLst>
              <a:ext uri="{FF2B5EF4-FFF2-40B4-BE49-F238E27FC236}">
                <a16:creationId xmlns:a16="http://schemas.microsoft.com/office/drawing/2014/main" id="{43352079-3D5A-8B4F-AC0F-AE2A4E66696C}"/>
              </a:ext>
            </a:extLst>
          </p:cNvPr>
          <p:cNvSpPr>
            <a:spLocks noGrp="1"/>
          </p:cNvSpPr>
          <p:nvPr>
            <p:ph type="body" idx="13"/>
          </p:nvPr>
        </p:nvSpPr>
        <p:spPr>
          <a:xfrm>
            <a:off x="836612" y="3217240"/>
            <a:ext cx="4014357" cy="2643810"/>
          </a:xfrm>
        </p:spPr>
        <p:txBody>
          <a:bodyPr anchor="t">
            <a:normAutofit/>
          </a:bodyPr>
          <a:lstStyle>
            <a:lvl1pPr marL="0" indent="0">
              <a:buNone/>
              <a:defRPr lang="en-US" sz="2000" b="0" smtClean="0">
                <a:solidFill>
                  <a:schemeClr val="bg1"/>
                </a:solidFill>
                <a:effectLst/>
                <a:latin typeface="Oxygen Mono" panose="02000509030000090004"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effectLst/>
              </a:rPr>
              <a:t>Klikk for å redigere tekststiler i malen</a:t>
            </a:r>
          </a:p>
        </p:txBody>
      </p:sp>
      <p:sp>
        <p:nvSpPr>
          <p:cNvPr id="15" name="Content Placeholder 2">
            <a:extLst>
              <a:ext uri="{FF2B5EF4-FFF2-40B4-BE49-F238E27FC236}">
                <a16:creationId xmlns:a16="http://schemas.microsoft.com/office/drawing/2014/main" id="{A369AAFC-BB68-B745-B42B-C21FEBEFE7DF}"/>
              </a:ext>
            </a:extLst>
          </p:cNvPr>
          <p:cNvSpPr>
            <a:spLocks noGrp="1"/>
          </p:cNvSpPr>
          <p:nvPr>
            <p:ph idx="1"/>
          </p:nvPr>
        </p:nvSpPr>
        <p:spPr>
          <a:xfrm>
            <a:off x="6096000" y="0"/>
            <a:ext cx="6096000" cy="62148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itle 1">
            <a:extLst>
              <a:ext uri="{FF2B5EF4-FFF2-40B4-BE49-F238E27FC236}">
                <a16:creationId xmlns:a16="http://schemas.microsoft.com/office/drawing/2014/main" id="{BAA65E0E-1A9A-5143-92A5-C207B9213509}"/>
              </a:ext>
            </a:extLst>
          </p:cNvPr>
          <p:cNvSpPr>
            <a:spLocks noGrp="1"/>
          </p:cNvSpPr>
          <p:nvPr>
            <p:ph type="title" hasCustomPrompt="1"/>
          </p:nvPr>
        </p:nvSpPr>
        <p:spPr>
          <a:xfrm>
            <a:off x="818181" y="991111"/>
            <a:ext cx="1486546" cy="387458"/>
          </a:xfrm>
          <a:solidFill>
            <a:srgbClr val="A6BDE2"/>
          </a:solidFill>
        </p:spPr>
        <p:txBody>
          <a:bodyPr>
            <a:normAutofit/>
          </a:bodyPr>
          <a:lstStyle>
            <a:lvl1pPr>
              <a:defRPr sz="2000"/>
            </a:lvl1pPr>
          </a:lstStyle>
          <a:p>
            <a:r>
              <a:rPr lang="en-US" dirty="0"/>
              <a:t>OUR MISSION</a:t>
            </a:r>
          </a:p>
        </p:txBody>
      </p:sp>
    </p:spTree>
    <p:extLst>
      <p:ext uri="{BB962C8B-B14F-4D97-AF65-F5344CB8AC3E}">
        <p14:creationId xmlns:p14="http://schemas.microsoft.com/office/powerpoint/2010/main" val="15233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6.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png"/><Relationship Id="rId5" Type="http://schemas.openxmlformats.org/officeDocument/2006/relationships/slideLayout" Target="../slideLayouts/slideLayout25.xml"/><Relationship Id="rId10" Type="http://schemas.openxmlformats.org/officeDocument/2006/relationships/image" Target="../media/image4.emf"/><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4C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3F20F-E456-E042-BD8A-2EDBE41A7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a:extLst>
              <a:ext uri="{FF2B5EF4-FFF2-40B4-BE49-F238E27FC236}">
                <a16:creationId xmlns:a16="http://schemas.microsoft.com/office/drawing/2014/main" id="{82B329A2-560A-FB45-9A4B-19F2807A1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a:extLst>
              <a:ext uri="{FF2B5EF4-FFF2-40B4-BE49-F238E27FC236}">
                <a16:creationId xmlns:a16="http://schemas.microsoft.com/office/drawing/2014/main" id="{6E95CAA3-BC12-CD42-A51A-85D3E1E45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Unica One" panose="02000506000000020004" pitchFamily="2" charset="77"/>
              </a:defRPr>
            </a:lvl1pPr>
          </a:lstStyle>
          <a:p>
            <a:fld id="{46D91366-2CAD-4E0E-80FB-972521B8F626}" type="datetimeFigureOut">
              <a:rPr lang="nb-NO" smtClean="0"/>
              <a:t>30.11.2022</a:t>
            </a:fld>
            <a:endParaRPr lang="nb-NO"/>
          </a:p>
        </p:txBody>
      </p:sp>
      <p:sp>
        <p:nvSpPr>
          <p:cNvPr id="5" name="Footer Placeholder 4">
            <a:extLst>
              <a:ext uri="{FF2B5EF4-FFF2-40B4-BE49-F238E27FC236}">
                <a16:creationId xmlns:a16="http://schemas.microsoft.com/office/drawing/2014/main" id="{EDD506D6-8896-AE45-8B63-FCF9823C8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Unica One" panose="02000506000000020004" pitchFamily="2" charset="77"/>
              </a:defRPr>
            </a:lvl1pPr>
          </a:lstStyle>
          <a:p>
            <a:endParaRPr lang="nb-NO"/>
          </a:p>
        </p:txBody>
      </p:sp>
      <p:sp>
        <p:nvSpPr>
          <p:cNvPr id="6" name="Slide Number Placeholder 5">
            <a:extLst>
              <a:ext uri="{FF2B5EF4-FFF2-40B4-BE49-F238E27FC236}">
                <a16:creationId xmlns:a16="http://schemas.microsoft.com/office/drawing/2014/main" id="{82249062-0BDA-0442-8B56-D3A88B7A5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Unica One" panose="02000506000000020004" pitchFamily="2" charset="77"/>
              </a:defRPr>
            </a:lvl1pPr>
          </a:lstStyle>
          <a:p>
            <a:fld id="{E8FA9DA4-F94C-4F88-86D9-2E0E709B0493}" type="slidenum">
              <a:rPr lang="nb-NO" smtClean="0"/>
              <a:t>‹#›</a:t>
            </a:fld>
            <a:endParaRPr lang="nb-NO"/>
          </a:p>
        </p:txBody>
      </p:sp>
    </p:spTree>
    <p:extLst>
      <p:ext uri="{BB962C8B-B14F-4D97-AF65-F5344CB8AC3E}">
        <p14:creationId xmlns:p14="http://schemas.microsoft.com/office/powerpoint/2010/main" val="304893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bg1"/>
          </a:solidFill>
          <a:latin typeface="Unica One" panose="02000506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10" name="logo"/>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39692944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sldNum="0" hdr="0" ftr="0" dt="0"/>
  <p:txStyles>
    <p:titleStyle>
      <a:lvl1pPr algn="l" defTabSz="914400" rtl="0" eaLnBrk="1" latinLnBrk="0" hangingPunct="1">
        <a:lnSpc>
          <a:spcPct val="100000"/>
        </a:lnSpc>
        <a:spcBef>
          <a:spcPct val="0"/>
        </a:spcBef>
        <a:buNone/>
        <a:defRPr sz="2800" b="0" i="0" kern="1200">
          <a:solidFill>
            <a:schemeClr val="tx2"/>
          </a:solidFill>
          <a:latin typeface="+mj-lt"/>
          <a:ea typeface="Source Sans Pro SemiBold" panose="020B0603030403020204" pitchFamily="34" charset="0"/>
          <a:cs typeface="Source Sans Pro SemiBold" panose="020B06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1">
            <a:extLst>
              <a:ext uri="{96DAC541-7B7A-43D3-8B79-37D633B846F1}">
                <asvg:svgBlip xmlns:asvg="http://schemas.microsoft.com/office/drawing/2016/SVG/main" r:embed="rId12"/>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3"/>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3"/>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079BD648-60B3-CA82-0315-474D1A42CC4D}"/>
              </a:ext>
            </a:extLst>
          </p:cNvPr>
          <p:cNvSpPr>
            <a:spLocks noGrp="1"/>
          </p:cNvSpPr>
          <p:nvPr>
            <p:ph type="body" sz="quarter" idx="10"/>
          </p:nvPr>
        </p:nvSpPr>
        <p:spPr/>
        <p:txBody>
          <a:bodyPr>
            <a:normAutofit fontScale="77500" lnSpcReduction="20000"/>
          </a:bodyPr>
          <a:lstStyle/>
          <a:p>
            <a:r>
              <a:rPr lang="en-US" sz="5200" dirty="0" err="1"/>
              <a:t>Fastsetting</a:t>
            </a:r>
            <a:r>
              <a:rPr lang="en-US" sz="5200" dirty="0"/>
              <a:t> av </a:t>
            </a:r>
            <a:r>
              <a:rPr lang="en-US" sz="5200" dirty="0" err="1"/>
              <a:t>faregrad</a:t>
            </a:r>
            <a:endParaRPr lang="en-US" sz="5200" dirty="0"/>
          </a:p>
          <a:p>
            <a:r>
              <a:rPr lang="en-US" dirty="0" err="1"/>
              <a:t>Oppdatert</a:t>
            </a:r>
            <a:r>
              <a:rPr lang="en-US" dirty="0"/>
              <a:t> 30.11.2022</a:t>
            </a:r>
          </a:p>
          <a:p>
            <a:r>
              <a:rPr lang="en-US" dirty="0"/>
              <a:t>Karsten Müller</a:t>
            </a:r>
          </a:p>
        </p:txBody>
      </p:sp>
    </p:spTree>
    <p:extLst>
      <p:ext uri="{BB962C8B-B14F-4D97-AF65-F5344CB8AC3E}">
        <p14:creationId xmlns:p14="http://schemas.microsoft.com/office/powerpoint/2010/main" val="384121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nb-NO" dirty="0"/>
              <a:t>Faregrad 2 - moderat</a:t>
            </a:r>
          </a:p>
        </p:txBody>
      </p:sp>
      <p:sp>
        <p:nvSpPr>
          <p:cNvPr id="3" name="Plassholder for innhold 1"/>
          <p:cNvSpPr txBox="1">
            <a:spLocks noGrp="1"/>
          </p:cNvSpPr>
          <p:nvPr>
            <p:ph idx="1"/>
          </p:nvPr>
        </p:nvSpPr>
        <p:spPr/>
        <p:txBody>
          <a:bodyPr/>
          <a:lstStyle/>
          <a:p>
            <a:endParaRPr lang="nb-NO"/>
          </a:p>
        </p:txBody>
      </p:sp>
      <p:pic>
        <p:nvPicPr>
          <p:cNvPr id="5" name="Bilde 1">
            <a:extLst>
              <a:ext uri="{FF2B5EF4-FFF2-40B4-BE49-F238E27FC236}">
                <a16:creationId xmlns:a16="http://schemas.microsoft.com/office/drawing/2014/main" id="{841A25B1-AF5E-3847-6F34-E13362089C5E}"/>
              </a:ext>
            </a:extLst>
          </p:cNvPr>
          <p:cNvPicPr>
            <a:picLocks noChangeAspect="1"/>
          </p:cNvPicPr>
          <p:nvPr/>
        </p:nvPicPr>
        <p:blipFill>
          <a:blip r:embed="rId3"/>
          <a:stretch>
            <a:fillRect/>
          </a:stretch>
        </p:blipFill>
        <p:spPr>
          <a:xfrm>
            <a:off x="1416000" y="1825625"/>
            <a:ext cx="9360000" cy="4953350"/>
          </a:xfrm>
          <a:prstGeom prst="rect">
            <a:avLst/>
          </a:prstGeom>
          <a:noFill/>
          <a:ln cap="flat">
            <a:noFill/>
          </a:ln>
        </p:spPr>
      </p:pic>
    </p:spTree>
    <p:extLst>
      <p:ext uri="{BB962C8B-B14F-4D97-AF65-F5344CB8AC3E}">
        <p14:creationId xmlns:p14="http://schemas.microsoft.com/office/powerpoint/2010/main" val="2330434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nb-NO" dirty="0"/>
              <a:t>Faregrad 3 - betydelig</a:t>
            </a:r>
          </a:p>
        </p:txBody>
      </p:sp>
      <p:sp>
        <p:nvSpPr>
          <p:cNvPr id="3" name="Plassholder for innhold 1"/>
          <p:cNvSpPr txBox="1">
            <a:spLocks noGrp="1"/>
          </p:cNvSpPr>
          <p:nvPr>
            <p:ph idx="1"/>
          </p:nvPr>
        </p:nvSpPr>
        <p:spPr/>
        <p:txBody>
          <a:bodyPr/>
          <a:lstStyle/>
          <a:p>
            <a:endParaRPr lang="nb-NO"/>
          </a:p>
        </p:txBody>
      </p:sp>
      <p:pic>
        <p:nvPicPr>
          <p:cNvPr id="5" name="Bilde 1">
            <a:extLst>
              <a:ext uri="{FF2B5EF4-FFF2-40B4-BE49-F238E27FC236}">
                <a16:creationId xmlns:a16="http://schemas.microsoft.com/office/drawing/2014/main" id="{9CF3564D-F4F3-7175-35EF-0C5F94F916A2}"/>
              </a:ext>
            </a:extLst>
          </p:cNvPr>
          <p:cNvPicPr>
            <a:picLocks noChangeAspect="1"/>
          </p:cNvPicPr>
          <p:nvPr/>
        </p:nvPicPr>
        <p:blipFill>
          <a:blip r:embed="rId3"/>
          <a:stretch>
            <a:fillRect/>
          </a:stretch>
        </p:blipFill>
        <p:spPr>
          <a:xfrm>
            <a:off x="1416000" y="1825625"/>
            <a:ext cx="9360000" cy="4970425"/>
          </a:xfrm>
          <a:prstGeom prst="rect">
            <a:avLst/>
          </a:prstGeom>
          <a:noFill/>
          <a:ln cap="flat">
            <a:noFill/>
          </a:ln>
        </p:spPr>
      </p:pic>
    </p:spTree>
    <p:extLst>
      <p:ext uri="{BB962C8B-B14F-4D97-AF65-F5344CB8AC3E}">
        <p14:creationId xmlns:p14="http://schemas.microsoft.com/office/powerpoint/2010/main" val="3515694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nb-NO" dirty="0"/>
              <a:t>Faregrad 4 - stor</a:t>
            </a:r>
          </a:p>
        </p:txBody>
      </p:sp>
      <p:sp>
        <p:nvSpPr>
          <p:cNvPr id="3" name="Plassholder for innhold 1"/>
          <p:cNvSpPr txBox="1">
            <a:spLocks noGrp="1"/>
          </p:cNvSpPr>
          <p:nvPr>
            <p:ph idx="1"/>
          </p:nvPr>
        </p:nvSpPr>
        <p:spPr/>
        <p:txBody>
          <a:bodyPr/>
          <a:lstStyle/>
          <a:p>
            <a:endParaRPr lang="nb-NO"/>
          </a:p>
        </p:txBody>
      </p:sp>
      <p:pic>
        <p:nvPicPr>
          <p:cNvPr id="5" name="Bilde 1">
            <a:extLst>
              <a:ext uri="{FF2B5EF4-FFF2-40B4-BE49-F238E27FC236}">
                <a16:creationId xmlns:a16="http://schemas.microsoft.com/office/drawing/2014/main" id="{9E06DB19-A444-B10C-2DB5-41DDF6B34ED6}"/>
              </a:ext>
            </a:extLst>
          </p:cNvPr>
          <p:cNvPicPr>
            <a:picLocks noChangeAspect="1"/>
          </p:cNvPicPr>
          <p:nvPr/>
        </p:nvPicPr>
        <p:blipFill>
          <a:blip r:embed="rId3"/>
          <a:stretch>
            <a:fillRect/>
          </a:stretch>
        </p:blipFill>
        <p:spPr>
          <a:xfrm>
            <a:off x="1416000" y="1825625"/>
            <a:ext cx="9360000" cy="4958227"/>
          </a:xfrm>
          <a:prstGeom prst="rect">
            <a:avLst/>
          </a:prstGeom>
          <a:noFill/>
          <a:ln cap="flat">
            <a:noFill/>
          </a:ln>
        </p:spPr>
      </p:pic>
    </p:spTree>
    <p:extLst>
      <p:ext uri="{BB962C8B-B14F-4D97-AF65-F5344CB8AC3E}">
        <p14:creationId xmlns:p14="http://schemas.microsoft.com/office/powerpoint/2010/main" val="389388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nb-NO" dirty="0"/>
              <a:t>Faregrad 5 – meget stor</a:t>
            </a:r>
          </a:p>
        </p:txBody>
      </p:sp>
      <p:sp>
        <p:nvSpPr>
          <p:cNvPr id="3" name="Plassholder for innhold 1"/>
          <p:cNvSpPr txBox="1">
            <a:spLocks noGrp="1"/>
          </p:cNvSpPr>
          <p:nvPr>
            <p:ph idx="1"/>
          </p:nvPr>
        </p:nvSpPr>
        <p:spPr/>
        <p:txBody>
          <a:bodyPr/>
          <a:lstStyle/>
          <a:p>
            <a:endParaRPr lang="nb-NO"/>
          </a:p>
        </p:txBody>
      </p:sp>
      <p:pic>
        <p:nvPicPr>
          <p:cNvPr id="5" name="Bilde 1">
            <a:extLst>
              <a:ext uri="{FF2B5EF4-FFF2-40B4-BE49-F238E27FC236}">
                <a16:creationId xmlns:a16="http://schemas.microsoft.com/office/drawing/2014/main" id="{3425B8D5-065A-5922-2D25-9F8A2D87A08C}"/>
              </a:ext>
            </a:extLst>
          </p:cNvPr>
          <p:cNvPicPr>
            <a:picLocks noChangeAspect="1"/>
          </p:cNvPicPr>
          <p:nvPr/>
        </p:nvPicPr>
        <p:blipFill>
          <a:blip r:embed="rId3"/>
          <a:stretch>
            <a:fillRect/>
          </a:stretch>
        </p:blipFill>
        <p:spPr>
          <a:xfrm>
            <a:off x="1416000" y="1825625"/>
            <a:ext cx="9360000" cy="4962626"/>
          </a:xfrm>
          <a:prstGeom prst="rect">
            <a:avLst/>
          </a:prstGeom>
          <a:noFill/>
          <a:ln cap="flat">
            <a:noFill/>
          </a:ln>
        </p:spPr>
      </p:pic>
    </p:spTree>
    <p:extLst>
      <p:ext uri="{BB962C8B-B14F-4D97-AF65-F5344CB8AC3E}">
        <p14:creationId xmlns:p14="http://schemas.microsoft.com/office/powerpoint/2010/main" val="70722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normAutofit/>
          </a:bodyPr>
          <a:lstStyle/>
          <a:p>
            <a:pPr lvl="0"/>
            <a:r>
              <a:rPr lang="nb-NO" sz="3200"/>
              <a:t>Faktorer</a:t>
            </a:r>
            <a:br>
              <a:rPr lang="nb-NO" sz="3200"/>
            </a:br>
            <a:r>
              <a:rPr lang="nb-NO" sz="3200"/>
              <a:t>som påvirker faregraden</a:t>
            </a:r>
          </a:p>
        </p:txBody>
      </p:sp>
      <p:sp>
        <p:nvSpPr>
          <p:cNvPr id="3" name="Ellipse 6"/>
          <p:cNvSpPr/>
          <p:nvPr/>
        </p:nvSpPr>
        <p:spPr>
          <a:xfrm>
            <a:off x="2652004" y="3861044"/>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a:solidFill>
                  <a:srgbClr val="FFFFFF"/>
                </a:solidFill>
                <a:latin typeface="Arial"/>
              </a:rPr>
              <a:t>Skred</a:t>
            </a:r>
          </a:p>
          <a:p>
            <a:pPr algn="ctr">
              <a:defRPr sz="1800" b="0" i="0" u="none" strike="noStrike" kern="0" cap="none" spc="0" baseline="0">
                <a:solidFill>
                  <a:srgbClr val="000000"/>
                </a:solidFill>
                <a:uFillTx/>
              </a:defRPr>
            </a:pPr>
            <a:r>
              <a:rPr lang="nb-NO" sz="3200">
                <a:solidFill>
                  <a:srgbClr val="FFFFFF"/>
                </a:solidFill>
                <a:latin typeface="Arial"/>
              </a:rPr>
              <a:t>størrelse</a:t>
            </a:r>
            <a:endParaRPr lang="nb-NO">
              <a:solidFill>
                <a:srgbClr val="FFFFFF"/>
              </a:solidFill>
              <a:latin typeface="Arial"/>
            </a:endParaRPr>
          </a:p>
        </p:txBody>
      </p:sp>
      <p:sp>
        <p:nvSpPr>
          <p:cNvPr id="4" name="Ellipse 7"/>
          <p:cNvSpPr/>
          <p:nvPr/>
        </p:nvSpPr>
        <p:spPr>
          <a:xfrm>
            <a:off x="4656003" y="2061048"/>
            <a:ext cx="3272040"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dirty="0">
                <a:solidFill>
                  <a:srgbClr val="FFFFFF"/>
                </a:solidFill>
                <a:latin typeface="Arial"/>
              </a:rPr>
              <a:t>Utløsbarhet</a:t>
            </a:r>
          </a:p>
        </p:txBody>
      </p:sp>
      <p:sp>
        <p:nvSpPr>
          <p:cNvPr id="5" name="Ellipse 8"/>
          <p:cNvSpPr/>
          <p:nvPr/>
        </p:nvSpPr>
        <p:spPr>
          <a:xfrm>
            <a:off x="6660002" y="3861044"/>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2800" dirty="0">
                <a:solidFill>
                  <a:srgbClr val="FFFFFF"/>
                </a:solidFill>
                <a:latin typeface="Arial"/>
              </a:rPr>
              <a:t>Utbredelse av utløsbarhet</a:t>
            </a:r>
            <a:endParaRPr lang="nb-NO" sz="1600" dirty="0">
              <a:solidFill>
                <a:srgbClr val="FFFFFF"/>
              </a:solidFill>
              <a:latin typeface="Arial"/>
            </a:endParaRPr>
          </a:p>
        </p:txBody>
      </p:sp>
    </p:spTree>
    <p:extLst>
      <p:ext uri="{BB962C8B-B14F-4D97-AF65-F5344CB8AC3E}">
        <p14:creationId xmlns:p14="http://schemas.microsoft.com/office/powerpoint/2010/main" val="3584775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normAutofit/>
          </a:bodyPr>
          <a:lstStyle/>
          <a:p>
            <a:pPr lvl="0"/>
            <a:r>
              <a:rPr lang="nb-NO" sz="3200"/>
              <a:t>Faktorer</a:t>
            </a:r>
            <a:br>
              <a:rPr lang="nb-NO" sz="3200"/>
            </a:br>
            <a:r>
              <a:rPr lang="nb-NO" sz="3200"/>
              <a:t>som påvirker faregraden</a:t>
            </a:r>
          </a:p>
        </p:txBody>
      </p:sp>
      <p:grpSp>
        <p:nvGrpSpPr>
          <p:cNvPr id="3" name="Gruppe 9"/>
          <p:cNvGrpSpPr/>
          <p:nvPr/>
        </p:nvGrpSpPr>
        <p:grpSpPr>
          <a:xfrm>
            <a:off x="3453001" y="2535425"/>
            <a:ext cx="5472610" cy="3096341"/>
            <a:chOff x="1929001" y="2535424"/>
            <a:chExt cx="5472610" cy="3096341"/>
          </a:xfrm>
        </p:grpSpPr>
        <p:sp>
          <p:nvSpPr>
            <p:cNvPr id="4" name="Ellipse 6"/>
            <p:cNvSpPr/>
            <p:nvPr/>
          </p:nvSpPr>
          <p:spPr>
            <a:xfrm>
              <a:off x="2412077" y="3356990"/>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a:solidFill>
                    <a:srgbClr val="FFFFFF"/>
                  </a:solidFill>
                  <a:latin typeface="Arial"/>
                </a:rPr>
                <a:t>Skred størrelse</a:t>
              </a:r>
              <a:endParaRPr lang="nb-NO">
                <a:solidFill>
                  <a:srgbClr val="FFFFFF"/>
                </a:solidFill>
                <a:latin typeface="Arial"/>
              </a:endParaRPr>
            </a:p>
          </p:txBody>
        </p:sp>
        <p:sp>
          <p:nvSpPr>
            <p:cNvPr id="5" name="Ellipse 7"/>
            <p:cNvSpPr/>
            <p:nvPr/>
          </p:nvSpPr>
          <p:spPr>
            <a:xfrm>
              <a:off x="2746444" y="2637111"/>
              <a:ext cx="3265562"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dirty="0">
                  <a:solidFill>
                    <a:srgbClr val="FFFFFF"/>
                  </a:solidFill>
                  <a:latin typeface="Arial"/>
                </a:rPr>
                <a:t>Utløsbarhet</a:t>
              </a:r>
            </a:p>
          </p:txBody>
        </p:sp>
        <p:sp>
          <p:nvSpPr>
            <p:cNvPr id="6" name="Ellipse 8"/>
            <p:cNvSpPr/>
            <p:nvPr/>
          </p:nvSpPr>
          <p:spPr>
            <a:xfrm>
              <a:off x="4211964" y="3501009"/>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2800" dirty="0">
                  <a:solidFill>
                    <a:srgbClr val="FFFFFF"/>
                  </a:solidFill>
                  <a:latin typeface="Arial"/>
                </a:rPr>
                <a:t>Utbredelse</a:t>
              </a:r>
              <a:endParaRPr lang="nb-NO" sz="1600" dirty="0">
                <a:solidFill>
                  <a:srgbClr val="FFFFFF"/>
                </a:solidFill>
                <a:latin typeface="Arial"/>
              </a:endParaRPr>
            </a:p>
          </p:txBody>
        </p:sp>
        <p:sp>
          <p:nvSpPr>
            <p:cNvPr id="7" name="Ellipse 5"/>
            <p:cNvSpPr/>
            <p:nvPr/>
          </p:nvSpPr>
          <p:spPr>
            <a:xfrm>
              <a:off x="1929001" y="2535424"/>
              <a:ext cx="5472610" cy="30963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79646">
                <a:alpha val="50196"/>
              </a:srgbClr>
            </a:solidFill>
            <a:ln w="25402" cap="flat">
              <a:solidFill>
                <a:srgbClr val="1E1E64"/>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6000">
                  <a:solidFill>
                    <a:srgbClr val="FFFFFF"/>
                  </a:solidFill>
                  <a:latin typeface="Arial"/>
                </a:rPr>
                <a:t>Faregrad</a:t>
              </a:r>
            </a:p>
          </p:txBody>
        </p:sp>
      </p:grpSp>
    </p:spTree>
    <p:extLst>
      <p:ext uri="{BB962C8B-B14F-4D97-AF65-F5344CB8AC3E}">
        <p14:creationId xmlns:p14="http://schemas.microsoft.com/office/powerpoint/2010/main" val="2647531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1"/>
          <p:cNvGrpSpPr/>
          <p:nvPr/>
        </p:nvGrpSpPr>
        <p:grpSpPr>
          <a:xfrm>
            <a:off x="3575721" y="2492893"/>
            <a:ext cx="5472610" cy="3096341"/>
            <a:chOff x="2051721" y="2492892"/>
            <a:chExt cx="5472610" cy="3096341"/>
          </a:xfrm>
        </p:grpSpPr>
        <p:sp>
          <p:nvSpPr>
            <p:cNvPr id="3" name="Ellipse 12"/>
            <p:cNvSpPr/>
            <p:nvPr/>
          </p:nvSpPr>
          <p:spPr>
            <a:xfrm>
              <a:off x="2412077" y="3356990"/>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a:solidFill>
                    <a:srgbClr val="FFFFFF"/>
                  </a:solidFill>
                  <a:latin typeface="Arial"/>
                </a:rPr>
                <a:t>Skred størrelse</a:t>
              </a:r>
              <a:endParaRPr lang="nb-NO">
                <a:solidFill>
                  <a:srgbClr val="FFFFFF"/>
                </a:solidFill>
                <a:latin typeface="Arial"/>
              </a:endParaRPr>
            </a:p>
          </p:txBody>
        </p:sp>
        <p:sp>
          <p:nvSpPr>
            <p:cNvPr id="4" name="Ellipse 13"/>
            <p:cNvSpPr/>
            <p:nvPr/>
          </p:nvSpPr>
          <p:spPr>
            <a:xfrm>
              <a:off x="3132002" y="2637111"/>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a:solidFill>
                    <a:srgbClr val="FFFFFF"/>
                  </a:solidFill>
                  <a:latin typeface="Arial"/>
                </a:rPr>
                <a:t>Tilleggs-</a:t>
              </a:r>
            </a:p>
            <a:p>
              <a:pPr algn="ctr">
                <a:defRPr sz="1800" b="0" i="0" u="none" strike="noStrike" kern="0" cap="none" spc="0" baseline="0">
                  <a:solidFill>
                    <a:srgbClr val="000000"/>
                  </a:solidFill>
                  <a:uFillTx/>
                </a:defRPr>
              </a:pPr>
              <a:r>
                <a:rPr lang="nb-NO" sz="3200">
                  <a:solidFill>
                    <a:srgbClr val="FFFFFF"/>
                  </a:solidFill>
                  <a:latin typeface="Arial"/>
                </a:rPr>
                <a:t>belastning</a:t>
              </a:r>
            </a:p>
          </p:txBody>
        </p:sp>
        <p:sp>
          <p:nvSpPr>
            <p:cNvPr id="5" name="Ellipse 14"/>
            <p:cNvSpPr/>
            <p:nvPr/>
          </p:nvSpPr>
          <p:spPr>
            <a:xfrm>
              <a:off x="4211964" y="3501009"/>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2800">
                  <a:solidFill>
                    <a:srgbClr val="FFFFFF"/>
                  </a:solidFill>
                  <a:latin typeface="Arial"/>
                </a:rPr>
                <a:t>Utbredelse av ustabilitet</a:t>
              </a:r>
              <a:endParaRPr lang="nb-NO" sz="1600">
                <a:solidFill>
                  <a:srgbClr val="FFFFFF"/>
                </a:solidFill>
                <a:latin typeface="Arial"/>
              </a:endParaRPr>
            </a:p>
          </p:txBody>
        </p:sp>
        <p:sp>
          <p:nvSpPr>
            <p:cNvPr id="6" name="Ellipse 15"/>
            <p:cNvSpPr/>
            <p:nvPr/>
          </p:nvSpPr>
          <p:spPr>
            <a:xfrm>
              <a:off x="2051721" y="2492892"/>
              <a:ext cx="5472610" cy="30963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79646">
                <a:alpha val="50196"/>
              </a:srgbClr>
            </a:solidFill>
            <a:ln w="25402" cap="flat">
              <a:solidFill>
                <a:srgbClr val="1E1E64"/>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6000">
                  <a:solidFill>
                    <a:srgbClr val="FFFFFF"/>
                  </a:solidFill>
                  <a:latin typeface="Arial"/>
                </a:rPr>
                <a:t>Faregrad</a:t>
              </a:r>
            </a:p>
          </p:txBody>
        </p:sp>
      </p:grpSp>
      <p:sp>
        <p:nvSpPr>
          <p:cNvPr id="7" name="Pil høyre 10"/>
          <p:cNvSpPr/>
          <p:nvPr/>
        </p:nvSpPr>
        <p:spPr>
          <a:xfrm rot="20646527">
            <a:off x="3363402" y="1700821"/>
            <a:ext cx="6714552" cy="4320475"/>
          </a:xfrm>
          <a:custGeom>
            <a:avLst>
              <a:gd name="f0" fmla="val 14236"/>
              <a:gd name="f1" fmla="val 3967"/>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000000"/>
          </a:solidFill>
          <a:ln w="25402" cap="flat">
            <a:solidFill>
              <a:srgbClr val="000000"/>
            </a:solidFill>
            <a:prstDash val="solid"/>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nb-NO" sz="2800" b="1" dirty="0">
                <a:solidFill>
                  <a:srgbClr val="FFFFFF"/>
                </a:solidFill>
                <a:latin typeface="Arial"/>
              </a:rPr>
              <a:t>Med økende faregrad…</a:t>
            </a:r>
          </a:p>
          <a:p>
            <a:pPr>
              <a:defRPr sz="1800" b="0" i="0" u="none" strike="noStrike" kern="0" cap="none" spc="0" baseline="0">
                <a:solidFill>
                  <a:srgbClr val="000000"/>
                </a:solidFill>
                <a:uFillTx/>
              </a:defRPr>
            </a:pPr>
            <a:r>
              <a:rPr lang="nb-NO" sz="2000" b="1" dirty="0">
                <a:solidFill>
                  <a:srgbClr val="FFFFFF"/>
                </a:solidFill>
                <a:latin typeface="Arial"/>
              </a:rPr>
              <a:t>…øker skredstørrelsen og/eller</a:t>
            </a:r>
          </a:p>
          <a:p>
            <a:pPr>
              <a:defRPr sz="1800" b="0" i="0" u="none" strike="noStrike" kern="0" cap="none" spc="0" baseline="0">
                <a:solidFill>
                  <a:srgbClr val="000000"/>
                </a:solidFill>
                <a:uFillTx/>
              </a:defRPr>
            </a:pPr>
            <a:r>
              <a:rPr lang="nb-NO" sz="2000" b="1" dirty="0">
                <a:solidFill>
                  <a:srgbClr val="FFFFFF"/>
                </a:solidFill>
                <a:latin typeface="Arial"/>
              </a:rPr>
              <a:t>…øker utbredelsen og/eller</a:t>
            </a:r>
          </a:p>
          <a:p>
            <a:pPr>
              <a:defRPr sz="1800" b="0" i="0" u="none" strike="noStrike" kern="0" cap="none" spc="0" baseline="0">
                <a:solidFill>
                  <a:srgbClr val="000000"/>
                </a:solidFill>
                <a:uFillTx/>
              </a:defRPr>
            </a:pPr>
            <a:r>
              <a:rPr lang="nb-NO" sz="2000" b="1" dirty="0">
                <a:solidFill>
                  <a:srgbClr val="FFFFFF"/>
                </a:solidFill>
                <a:latin typeface="Arial"/>
              </a:rPr>
              <a:t>…minker utløsbarhet / snødekkestabilitet</a:t>
            </a:r>
          </a:p>
        </p:txBody>
      </p:sp>
      <p:sp>
        <p:nvSpPr>
          <p:cNvPr id="8" name="Tittel 1"/>
          <p:cNvSpPr txBox="1">
            <a:spLocks noGrp="1"/>
          </p:cNvSpPr>
          <p:nvPr>
            <p:ph type="title"/>
          </p:nvPr>
        </p:nvSpPr>
        <p:spPr/>
        <p:txBody>
          <a:bodyPr>
            <a:normAutofit/>
          </a:bodyPr>
          <a:lstStyle/>
          <a:p>
            <a:pPr lvl="0"/>
            <a:r>
              <a:rPr lang="nb-NO" sz="3200"/>
              <a:t>Faktorer</a:t>
            </a:r>
            <a:br>
              <a:rPr lang="nb-NO" sz="3200"/>
            </a:br>
            <a:r>
              <a:rPr lang="nb-NO" sz="3200"/>
              <a:t>som påvirker faregraden</a:t>
            </a:r>
          </a:p>
        </p:txBody>
      </p:sp>
    </p:spTree>
    <p:extLst>
      <p:ext uri="{BB962C8B-B14F-4D97-AF65-F5344CB8AC3E}">
        <p14:creationId xmlns:p14="http://schemas.microsoft.com/office/powerpoint/2010/main" val="3326669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normAutofit/>
          </a:bodyPr>
          <a:lstStyle/>
          <a:p>
            <a:pPr lvl="0"/>
            <a:r>
              <a:rPr lang="nb-NO" sz="3200"/>
              <a:t>Faktorer</a:t>
            </a:r>
            <a:br>
              <a:rPr lang="nb-NO" sz="3200"/>
            </a:br>
            <a:r>
              <a:rPr lang="nb-NO" sz="3200"/>
              <a:t>som påvirker faregraden</a:t>
            </a:r>
          </a:p>
        </p:txBody>
      </p:sp>
      <p:sp>
        <p:nvSpPr>
          <p:cNvPr id="3" name="Ellipse 6"/>
          <p:cNvSpPr/>
          <p:nvPr/>
        </p:nvSpPr>
        <p:spPr>
          <a:xfrm>
            <a:off x="2652004" y="3861044"/>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a:solidFill>
                  <a:srgbClr val="FFFFFF"/>
                </a:solidFill>
                <a:latin typeface="Arial"/>
              </a:rPr>
              <a:t>Skred</a:t>
            </a:r>
          </a:p>
          <a:p>
            <a:pPr algn="ctr">
              <a:defRPr sz="1800" b="0" i="0" u="none" strike="noStrike" kern="0" cap="none" spc="0" baseline="0">
                <a:solidFill>
                  <a:srgbClr val="000000"/>
                </a:solidFill>
                <a:uFillTx/>
              </a:defRPr>
            </a:pPr>
            <a:r>
              <a:rPr lang="nb-NO" sz="3200">
                <a:solidFill>
                  <a:srgbClr val="FFFFFF"/>
                </a:solidFill>
                <a:latin typeface="Arial"/>
              </a:rPr>
              <a:t>størrelse</a:t>
            </a:r>
            <a:endParaRPr lang="nb-NO">
              <a:solidFill>
                <a:srgbClr val="FFFFFF"/>
              </a:solidFill>
              <a:latin typeface="Arial"/>
            </a:endParaRPr>
          </a:p>
        </p:txBody>
      </p:sp>
      <p:sp>
        <p:nvSpPr>
          <p:cNvPr id="4" name="Ellipse 7"/>
          <p:cNvSpPr/>
          <p:nvPr/>
        </p:nvSpPr>
        <p:spPr>
          <a:xfrm>
            <a:off x="4656003" y="2061048"/>
            <a:ext cx="3272040"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3200" dirty="0">
                <a:solidFill>
                  <a:srgbClr val="FFFFFF"/>
                </a:solidFill>
                <a:latin typeface="Arial"/>
              </a:rPr>
              <a:t>Utløsbarhet</a:t>
            </a:r>
          </a:p>
        </p:txBody>
      </p:sp>
      <p:sp>
        <p:nvSpPr>
          <p:cNvPr id="5" name="Ellipse 8"/>
          <p:cNvSpPr/>
          <p:nvPr/>
        </p:nvSpPr>
        <p:spPr>
          <a:xfrm>
            <a:off x="6660002" y="3861044"/>
            <a:ext cx="2880003" cy="17999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BE0E3"/>
          </a:solidFill>
          <a:ln w="38103" cap="flat">
            <a:solidFill>
              <a:srgbClr val="FFFFFF"/>
            </a:solidFill>
            <a:prstDash val="solid"/>
          </a:ln>
          <a:effectLst>
            <a:outerShdw dist="19997" dir="5400000" algn="tl">
              <a:srgbClr val="000000">
                <a:alpha val="38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nb-NO" sz="2800" dirty="0">
                <a:solidFill>
                  <a:srgbClr val="FFFFFF"/>
                </a:solidFill>
                <a:latin typeface="Arial"/>
              </a:rPr>
              <a:t>Utbredelse av utløsbarhet</a:t>
            </a:r>
            <a:endParaRPr lang="nb-NO" sz="1600" dirty="0">
              <a:solidFill>
                <a:srgbClr val="FFFFFF"/>
              </a:solidFill>
              <a:latin typeface="Arial"/>
            </a:endParaRPr>
          </a:p>
        </p:txBody>
      </p:sp>
      <p:sp>
        <p:nvSpPr>
          <p:cNvPr id="6" name="Ellipse 9"/>
          <p:cNvSpPr/>
          <p:nvPr/>
        </p:nvSpPr>
        <p:spPr>
          <a:xfrm rot="2409589">
            <a:off x="4297341" y="2582005"/>
            <a:ext cx="5867101" cy="28681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000000"/>
            </a:solidFill>
            <a:custDash>
              <a:ds d="299976" sp="299976"/>
            </a:custDash>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nb-NO">
              <a:solidFill>
                <a:srgbClr val="FFFFFF"/>
              </a:solidFill>
              <a:latin typeface="Arial"/>
            </a:endParaRPr>
          </a:p>
        </p:txBody>
      </p:sp>
      <p:sp>
        <p:nvSpPr>
          <p:cNvPr id="7" name="TekstSylinder 11"/>
          <p:cNvSpPr txBox="1"/>
          <p:nvPr/>
        </p:nvSpPr>
        <p:spPr>
          <a:xfrm rot="2619951">
            <a:off x="6080095" y="2863308"/>
            <a:ext cx="5404043" cy="523220"/>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nb-NO" sz="2800" dirty="0">
                <a:solidFill>
                  <a:srgbClr val="000000"/>
                </a:solidFill>
                <a:latin typeface="Arial"/>
              </a:rPr>
              <a:t>Sannsynlighet for skredutløsning</a:t>
            </a:r>
          </a:p>
        </p:txBody>
      </p:sp>
    </p:spTree>
    <p:extLst>
      <p:ext uri="{BB962C8B-B14F-4D97-AF65-F5344CB8AC3E}">
        <p14:creationId xmlns:p14="http://schemas.microsoft.com/office/powerpoint/2010/main" val="3284433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207451-5E59-AD4F-C1E5-5CE4E7834563}"/>
              </a:ext>
            </a:extLst>
          </p:cNvPr>
          <p:cNvSpPr>
            <a:spLocks noGrp="1"/>
          </p:cNvSpPr>
          <p:nvPr>
            <p:ph type="title"/>
          </p:nvPr>
        </p:nvSpPr>
        <p:spPr/>
        <p:txBody>
          <a:bodyPr/>
          <a:lstStyle/>
          <a:p>
            <a:endParaRPr lang="en-US"/>
          </a:p>
        </p:txBody>
      </p:sp>
      <p:pic>
        <p:nvPicPr>
          <p:cNvPr id="5" name="Plassholder for innhold 4">
            <a:extLst>
              <a:ext uri="{FF2B5EF4-FFF2-40B4-BE49-F238E27FC236}">
                <a16:creationId xmlns:a16="http://schemas.microsoft.com/office/drawing/2014/main" id="{27DED008-9045-9287-122D-5FA7D9D07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981" y="241530"/>
            <a:ext cx="11232037" cy="6374939"/>
          </a:xfrm>
        </p:spPr>
      </p:pic>
    </p:spTree>
    <p:extLst>
      <p:ext uri="{BB962C8B-B14F-4D97-AF65-F5344CB8AC3E}">
        <p14:creationId xmlns:p14="http://schemas.microsoft.com/office/powerpoint/2010/main" val="7368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207451-5E59-AD4F-C1E5-5CE4E7834563}"/>
              </a:ext>
            </a:extLst>
          </p:cNvPr>
          <p:cNvSpPr>
            <a:spLocks noGrp="1"/>
          </p:cNvSpPr>
          <p:nvPr>
            <p:ph type="title"/>
          </p:nvPr>
        </p:nvSpPr>
        <p:spPr/>
        <p:txBody>
          <a:bodyPr/>
          <a:lstStyle/>
          <a:p>
            <a:endParaRPr lang="en-US"/>
          </a:p>
        </p:txBody>
      </p:sp>
      <p:pic>
        <p:nvPicPr>
          <p:cNvPr id="5" name="Plassholder for innhold 4">
            <a:extLst>
              <a:ext uri="{FF2B5EF4-FFF2-40B4-BE49-F238E27FC236}">
                <a16:creationId xmlns:a16="http://schemas.microsoft.com/office/drawing/2014/main" id="{27DED008-9045-9287-122D-5FA7D9D07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981" y="241530"/>
            <a:ext cx="11232037" cy="6374939"/>
          </a:xfrm>
        </p:spPr>
      </p:pic>
      <p:sp>
        <p:nvSpPr>
          <p:cNvPr id="4" name="TekstSylinder 3">
            <a:extLst>
              <a:ext uri="{FF2B5EF4-FFF2-40B4-BE49-F238E27FC236}">
                <a16:creationId xmlns:a16="http://schemas.microsoft.com/office/drawing/2014/main" id="{2A8CF2B8-8DFE-3ECE-2D49-1A9208B67AD4}"/>
              </a:ext>
            </a:extLst>
          </p:cNvPr>
          <p:cNvSpPr txBox="1"/>
          <p:nvPr/>
        </p:nvSpPr>
        <p:spPr>
          <a:xfrm rot="20774347">
            <a:off x="754333" y="582319"/>
            <a:ext cx="1947006" cy="1001572"/>
          </a:xfrm>
          <a:prstGeom prst="rect">
            <a:avLst/>
          </a:prstGeom>
          <a:solidFill>
            <a:srgbClr val="B2B2B2">
              <a:alpha val="69804"/>
            </a:srgbClr>
          </a:solidFill>
        </p:spPr>
        <p:txBody>
          <a:bodyPr vert="horz" wrap="none" lIns="91440" tIns="45720" rIns="91440" bIns="45720" rtlCol="0">
            <a:normAutofit fontScale="92500" lnSpcReduction="10000"/>
          </a:bodyPr>
          <a:lstStyle/>
          <a:p>
            <a:pPr marL="0" indent="0" algn="ctr">
              <a:buFont typeface="Arial" panose="020B0604020202020204" pitchFamily="34" charset="0"/>
              <a:buNone/>
            </a:pPr>
            <a:r>
              <a:rPr lang="en-US" sz="7100" b="1" dirty="0">
                <a:solidFill>
                  <a:srgbClr val="FF0086"/>
                </a:solidFill>
                <a:latin typeface="Unica One" panose="02000506000000020004" pitchFamily="2" charset="77"/>
                <a:cs typeface="Urdu Typesetting" panose="020F0502020204030204" pitchFamily="34" charset="0"/>
              </a:rPr>
              <a:t>EVA</a:t>
            </a:r>
            <a:endParaRPr lang="en-US" b="1" dirty="0">
              <a:solidFill>
                <a:srgbClr val="FF0086"/>
              </a:solidFill>
              <a:latin typeface="Unica One" panose="02000506000000020004" pitchFamily="2" charset="77"/>
              <a:cs typeface="Urdu Typesetting" panose="020F0502020204030204" pitchFamily="34" charset="0"/>
            </a:endParaRPr>
          </a:p>
        </p:txBody>
      </p:sp>
    </p:spTree>
    <p:extLst>
      <p:ext uri="{BB962C8B-B14F-4D97-AF65-F5344CB8AC3E}">
        <p14:creationId xmlns:p14="http://schemas.microsoft.com/office/powerpoint/2010/main" val="3358725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A4F8BE-9634-9006-0B11-E462C8AD913C}"/>
              </a:ext>
            </a:extLst>
          </p:cNvPr>
          <p:cNvSpPr>
            <a:spLocks noGrp="1"/>
          </p:cNvSpPr>
          <p:nvPr>
            <p:ph idx="1"/>
          </p:nvPr>
        </p:nvSpPr>
        <p:spPr>
          <a:xfrm>
            <a:off x="838200" y="231494"/>
            <a:ext cx="10515600" cy="5945469"/>
          </a:xfrm>
        </p:spPr>
        <p:txBody>
          <a:bodyPr>
            <a:normAutofit/>
          </a:bodyPr>
          <a:lstStyle/>
          <a:p>
            <a:pPr marL="0" indent="0">
              <a:buNone/>
            </a:pPr>
            <a:r>
              <a:rPr lang="en-US" sz="1600" dirty="0"/>
              <a:t>We have updated the definitions proposed at the virtual GA last year in Davos.</a:t>
            </a:r>
          </a:p>
          <a:p>
            <a:pPr marL="0" indent="0">
              <a:buNone/>
            </a:pPr>
            <a:r>
              <a:rPr lang="en-US" sz="1600" dirty="0"/>
              <a:t>The aim of this work is to provide a common framework for regional avalanche forecasters in Europe. It should reduce inconsistencies in between forecasting services and forecasters. It should also aid in forecaster training by providing a step-by-step guide.</a:t>
            </a:r>
          </a:p>
          <a:p>
            <a:pPr marL="0" indent="0">
              <a:buNone/>
            </a:pPr>
            <a:r>
              <a:rPr lang="en-US" sz="1600" dirty="0"/>
              <a:t>«Avalanche problems» are now communicated to the public by most forecasters. Avalanche problems have been an integral part in the assessment process of the forecaster for a long time – maybe not with that name but the concept and mind-set behind. </a:t>
            </a:r>
          </a:p>
          <a:p>
            <a:pPr marL="0" indent="0">
              <a:buNone/>
            </a:pPr>
            <a:r>
              <a:rPr lang="en-US" sz="1600" dirty="0"/>
              <a:t>We therefore propose a workflow that describes the assessment process from present avalanche problems to the final danger level for a given area and time.</a:t>
            </a:r>
          </a:p>
          <a:p>
            <a:pPr marL="0" indent="0">
              <a:buNone/>
            </a:pPr>
            <a:r>
              <a:rPr lang="en-US" sz="1600" dirty="0"/>
              <a:t>It borrows many components from the conceptual model of avalanche hazard but is specifically geared towards avalanche forecasting for regions of several 100 km2 or more. We hope that the similarity to the CMAH will path the way for an international framework in the near future.</a:t>
            </a:r>
          </a:p>
          <a:p>
            <a:pPr marL="0" indent="0">
              <a:buNone/>
            </a:pPr>
            <a:endParaRPr lang="en-US" sz="1600" dirty="0"/>
          </a:p>
          <a:p>
            <a:pPr marL="0" indent="0">
              <a:buNone/>
            </a:pPr>
            <a:r>
              <a:rPr lang="en-US" sz="1600" dirty="0"/>
              <a:t>This talk will only be a short introduction. We will go through the details of our document in the separate language groups. Thus, I will only give a quick summary of our results.</a:t>
            </a:r>
          </a:p>
          <a:p>
            <a:pPr marL="0" indent="0">
              <a:buNone/>
            </a:pPr>
            <a:endParaRPr lang="en-US" sz="1600" dirty="0"/>
          </a:p>
          <a:p>
            <a:pPr marL="0" indent="0">
              <a:buNone/>
            </a:pPr>
            <a:endParaRPr lang="en-US" sz="1600" dirty="0"/>
          </a:p>
          <a:p>
            <a:pPr marL="0" indent="0">
              <a:buNone/>
            </a:pPr>
            <a:r>
              <a:rPr lang="en-US" sz="1600" dirty="0"/>
              <a:t>With updated definitions and terms, we have to take a close look at the avalanche danger scale in the coming years. Terms need to align and a larger view on colors and alternative color maps for people with color </a:t>
            </a:r>
            <a:r>
              <a:rPr lang="en-US" sz="1600" dirty="0" err="1"/>
              <a:t>deficinacy</a:t>
            </a:r>
            <a:r>
              <a:rPr lang="en-US" sz="1600" dirty="0"/>
              <a:t> need to be considered. Another issue is the alignment with the common-alerting-protocol and </a:t>
            </a:r>
            <a:r>
              <a:rPr lang="en-US" sz="1600" dirty="0" err="1"/>
              <a:t>Meteoalarm</a:t>
            </a:r>
            <a:r>
              <a:rPr lang="en-US" sz="1600" dirty="0"/>
              <a:t> that is used in warning of other natural hazards.</a:t>
            </a:r>
          </a:p>
        </p:txBody>
      </p:sp>
    </p:spTree>
    <p:extLst>
      <p:ext uri="{BB962C8B-B14F-4D97-AF65-F5344CB8AC3E}">
        <p14:creationId xmlns:p14="http://schemas.microsoft.com/office/powerpoint/2010/main" val="1910222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4296-C490-9641-9BB1-26E6FF8E393C}"/>
              </a:ext>
            </a:extLst>
          </p:cNvPr>
          <p:cNvSpPr>
            <a:spLocks noGrp="1"/>
          </p:cNvSpPr>
          <p:nvPr>
            <p:ph type="title"/>
          </p:nvPr>
        </p:nvSpPr>
        <p:spPr>
          <a:xfrm>
            <a:off x="838200" y="365125"/>
            <a:ext cx="10515600" cy="1325563"/>
          </a:xfrm>
        </p:spPr>
        <p:txBody>
          <a:bodyPr anchor="ctr">
            <a:normAutofit/>
          </a:bodyPr>
          <a:lstStyle/>
          <a:p>
            <a:r>
              <a:rPr lang="en-AU" dirty="0"/>
              <a:t>Definer </a:t>
            </a:r>
            <a:r>
              <a:rPr lang="en-AU" dirty="0" err="1"/>
              <a:t>regioner</a:t>
            </a:r>
            <a:r>
              <a:rPr lang="en-AU" dirty="0"/>
              <a:t> og minimum-</a:t>
            </a:r>
            <a:r>
              <a:rPr lang="en-AU" dirty="0" err="1"/>
              <a:t>enhet</a:t>
            </a:r>
            <a:r>
              <a:rPr lang="en-AU" dirty="0"/>
              <a:t> (SHET)</a:t>
            </a:r>
          </a:p>
        </p:txBody>
      </p:sp>
      <p:pic>
        <p:nvPicPr>
          <p:cNvPr id="6" name="Content Placeholder 5" descr="Chart&#10;&#10;Description automatically generated">
            <a:extLst>
              <a:ext uri="{FF2B5EF4-FFF2-40B4-BE49-F238E27FC236}">
                <a16:creationId xmlns:a16="http://schemas.microsoft.com/office/drawing/2014/main" id="{61E11BFC-2E51-C1FE-9F07-EB8BF4BE61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5390" y="1825625"/>
            <a:ext cx="5981220" cy="4351338"/>
          </a:xfrm>
          <a:noFill/>
        </p:spPr>
      </p:pic>
    </p:spTree>
    <p:extLst>
      <p:ext uri="{BB962C8B-B14F-4D97-AF65-F5344CB8AC3E}">
        <p14:creationId xmlns:p14="http://schemas.microsoft.com/office/powerpoint/2010/main" val="1986796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FBF3-A60C-478D-8942-0FC04F496C2B}"/>
              </a:ext>
            </a:extLst>
          </p:cNvPr>
          <p:cNvSpPr>
            <a:spLocks noGrp="1"/>
          </p:cNvSpPr>
          <p:nvPr>
            <p:ph type="title"/>
          </p:nvPr>
        </p:nvSpPr>
        <p:spPr>
          <a:xfrm>
            <a:off x="838200" y="365126"/>
            <a:ext cx="10515600" cy="1187450"/>
          </a:xfrm>
        </p:spPr>
        <p:txBody>
          <a:bodyPr/>
          <a:lstStyle/>
          <a:p>
            <a:r>
              <a:rPr lang="en-US" dirty="0" err="1"/>
              <a:t>Minimumenhet</a:t>
            </a:r>
            <a:r>
              <a:rPr lang="en-US" dirty="0"/>
              <a:t> / </a:t>
            </a:r>
            <a:r>
              <a:rPr lang="en-US" dirty="0" err="1"/>
              <a:t>referanseenhet</a:t>
            </a:r>
            <a:endParaRPr lang="en-US" dirty="0"/>
          </a:p>
        </p:txBody>
      </p:sp>
      <p:graphicFrame>
        <p:nvGraphicFramePr>
          <p:cNvPr id="4" name="Table 3">
            <a:extLst>
              <a:ext uri="{FF2B5EF4-FFF2-40B4-BE49-F238E27FC236}">
                <a16:creationId xmlns:a16="http://schemas.microsoft.com/office/drawing/2014/main" id="{92C6F095-92E7-4213-A640-D9213B921ACB}"/>
              </a:ext>
            </a:extLst>
          </p:cNvPr>
          <p:cNvGraphicFramePr>
            <a:graphicFrameLocks noGrp="1"/>
          </p:cNvGraphicFramePr>
          <p:nvPr>
            <p:extLst>
              <p:ext uri="{D42A27DB-BD31-4B8C-83A1-F6EECF244321}">
                <p14:modId xmlns:p14="http://schemas.microsoft.com/office/powerpoint/2010/main" val="1148731998"/>
              </p:ext>
            </p:extLst>
          </p:nvPr>
        </p:nvGraphicFramePr>
        <p:xfrm>
          <a:off x="971550" y="1552576"/>
          <a:ext cx="8850473" cy="4587419"/>
        </p:xfrm>
        <a:graphic>
          <a:graphicData uri="http://schemas.openxmlformats.org/drawingml/2006/table">
            <a:tbl>
              <a:tblPr firstCol="1" bandRow="1">
                <a:tableStyleId>{F5AB1C69-6EDB-4FF4-983F-18BD219EF322}</a:tableStyleId>
              </a:tblPr>
              <a:tblGrid>
                <a:gridCol w="5675680">
                  <a:extLst>
                    <a:ext uri="{9D8B030D-6E8A-4147-A177-3AD203B41FA5}">
                      <a16:colId xmlns:a16="http://schemas.microsoft.com/office/drawing/2014/main" val="3433417029"/>
                    </a:ext>
                  </a:extLst>
                </a:gridCol>
                <a:gridCol w="3174793">
                  <a:extLst>
                    <a:ext uri="{9D8B030D-6E8A-4147-A177-3AD203B41FA5}">
                      <a16:colId xmlns:a16="http://schemas.microsoft.com/office/drawing/2014/main" val="3026659226"/>
                    </a:ext>
                  </a:extLst>
                </a:gridCol>
              </a:tblGrid>
              <a:tr h="705757">
                <a:tc>
                  <a:txBody>
                    <a:bodyPr/>
                    <a:lstStyle/>
                    <a:p>
                      <a:pPr>
                        <a:lnSpc>
                          <a:spcPts val="1200"/>
                        </a:lnSpc>
                        <a:spcAft>
                          <a:spcPts val="800"/>
                        </a:spcAft>
                      </a:pPr>
                      <a:r>
                        <a:rPr lang="nb-NO" sz="1600">
                          <a:effectLst/>
                        </a:rPr>
                        <a:t>Hvor stor er minste arealet en faregrad kan settes for (f.eks. 200 km</a:t>
                      </a:r>
                      <a:r>
                        <a:rPr lang="nb-NO" sz="1600" baseline="30000">
                          <a:effectLst/>
                        </a:rPr>
                        <a:t>2</a:t>
                      </a:r>
                      <a:r>
                        <a:rPr lang="nb-NO" sz="1600">
                          <a:effectLst/>
                        </a:rPr>
                        <a:t>)?</a:t>
                      </a:r>
                      <a:endParaRPr lang="nb-NO" sz="16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800"/>
                        </a:spcAft>
                      </a:pPr>
                      <a:r>
                        <a:rPr lang="nb-NO" sz="1600" dirty="0">
                          <a:effectLst/>
                        </a:rPr>
                        <a:t>Sub-region (minimum 100 km</a:t>
                      </a:r>
                      <a:r>
                        <a:rPr lang="nb-NO" sz="1600" baseline="30000" dirty="0">
                          <a:effectLst/>
                        </a:rPr>
                        <a:t>2</a:t>
                      </a:r>
                      <a:r>
                        <a:rPr lang="nb-NO" sz="1600" dirty="0">
                          <a:effectLst/>
                        </a:rPr>
                        <a:t>)</a:t>
                      </a:r>
                      <a:endParaRPr lang="nb-NO"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9069506"/>
                  </a:ext>
                </a:extLst>
              </a:tr>
              <a:tr h="705757">
                <a:tc>
                  <a:txBody>
                    <a:bodyPr/>
                    <a:lstStyle/>
                    <a:p>
                      <a:pPr>
                        <a:lnSpc>
                          <a:spcPts val="1200"/>
                        </a:lnSpc>
                        <a:spcAft>
                          <a:spcPts val="800"/>
                        </a:spcAft>
                      </a:pPr>
                      <a:r>
                        <a:rPr lang="nb-NO" sz="1600" dirty="0">
                          <a:effectLst/>
                        </a:rPr>
                        <a:t>Hvilket tidsrom skal varselet være gyldig for (f.eks. 24t)?</a:t>
                      </a:r>
                      <a:endParaRPr lang="nb-NO"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800"/>
                        </a:spcAft>
                      </a:pPr>
                      <a:r>
                        <a:rPr lang="nb-NO" sz="1600">
                          <a:effectLst/>
                        </a:rPr>
                        <a:t>24t (kl 00-24)</a:t>
                      </a:r>
                      <a:endParaRPr lang="nb-NO" sz="16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1076723"/>
                  </a:ext>
                </a:extLst>
              </a:tr>
              <a:tr h="1058635">
                <a:tc>
                  <a:txBody>
                    <a:bodyPr/>
                    <a:lstStyle/>
                    <a:p>
                      <a:pPr>
                        <a:lnSpc>
                          <a:spcPts val="1200"/>
                        </a:lnSpc>
                        <a:spcAft>
                          <a:spcPts val="800"/>
                        </a:spcAft>
                      </a:pPr>
                      <a:r>
                        <a:rPr lang="nb-NO" sz="1600">
                          <a:effectLst/>
                        </a:rPr>
                        <a:t>Skal det brukes forskjellige høydeintervaller? Hvis ja, bestem maks antall inndelinger (f.eks. 2) eller minimum høydeintervall (f.eks. 300 m)</a:t>
                      </a:r>
                      <a:endParaRPr lang="nb-NO" sz="16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800"/>
                        </a:spcAft>
                      </a:pPr>
                      <a:r>
                        <a:rPr lang="nb-NO" sz="1600" dirty="0">
                          <a:effectLst/>
                        </a:rPr>
                        <a:t>Maks tre forskjellige intervaller. Minimum på 200 høydemeter.</a:t>
                      </a:r>
                      <a:endParaRPr lang="nb-NO"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916232"/>
                  </a:ext>
                </a:extLst>
              </a:tr>
              <a:tr h="1058635">
                <a:tc>
                  <a:txBody>
                    <a:bodyPr/>
                    <a:lstStyle/>
                    <a:p>
                      <a:pPr>
                        <a:lnSpc>
                          <a:spcPts val="1200"/>
                        </a:lnSpc>
                        <a:spcAft>
                          <a:spcPts val="800"/>
                        </a:spcAft>
                      </a:pPr>
                      <a:r>
                        <a:rPr lang="nb-NO" sz="1600">
                          <a:effectLst/>
                        </a:rPr>
                        <a:t>Skal det deles inn etter eksposisjon? Hvis ja, bestem antall (f.eks. 4/8/16).</a:t>
                      </a:r>
                      <a:endParaRPr lang="nb-NO" sz="16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800"/>
                        </a:spcAft>
                      </a:pPr>
                      <a:r>
                        <a:rPr lang="nb-NO" sz="1600" dirty="0">
                          <a:effectLst/>
                        </a:rPr>
                        <a:t>Inndeling i 8 himmelretning. Minimum tre må henge sammen.</a:t>
                      </a:r>
                      <a:endParaRPr lang="nb-NO"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6575691"/>
                  </a:ext>
                </a:extLst>
              </a:tr>
              <a:tr h="1058635">
                <a:tc>
                  <a:txBody>
                    <a:bodyPr/>
                    <a:lstStyle/>
                    <a:p>
                      <a:pPr>
                        <a:lnSpc>
                          <a:spcPts val="1200"/>
                        </a:lnSpc>
                        <a:spcAft>
                          <a:spcPts val="800"/>
                        </a:spcAft>
                      </a:pPr>
                      <a:r>
                        <a:rPr lang="nb-NO" sz="1600">
                          <a:effectLst/>
                        </a:rPr>
                        <a:t>Skal tidsrommet deles inn i mindre enheter? Hvis ja, bestem perioden (f.eks. 1 time eller 6 timer, formiddag/ettermiddag).</a:t>
                      </a:r>
                      <a:endParaRPr lang="nb-NO" sz="16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800"/>
                        </a:spcAft>
                      </a:pPr>
                      <a:r>
                        <a:rPr lang="nb-NO" sz="1600" dirty="0">
                          <a:effectLst/>
                        </a:rPr>
                        <a:t>Inndeling i fem tidsintervaller:</a:t>
                      </a:r>
                    </a:p>
                    <a:p>
                      <a:pPr>
                        <a:lnSpc>
                          <a:spcPts val="1200"/>
                        </a:lnSpc>
                        <a:spcAft>
                          <a:spcPts val="800"/>
                        </a:spcAft>
                      </a:pPr>
                      <a:r>
                        <a:rPr lang="nb-NO" sz="1600" dirty="0">
                          <a:effectLst/>
                        </a:rPr>
                        <a:t>natt (00-06), morgen (06-09), formiddagen (09-12), ettermiddag (12-18), kveld (18-24)</a:t>
                      </a:r>
                      <a:endParaRPr lang="nb-NO"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47105212"/>
                  </a:ext>
                </a:extLst>
              </a:tr>
            </a:tbl>
          </a:graphicData>
        </a:graphic>
      </p:graphicFrame>
      <p:pic>
        <p:nvPicPr>
          <p:cNvPr id="5" name="Bilde 4">
            <a:extLst>
              <a:ext uri="{FF2B5EF4-FFF2-40B4-BE49-F238E27FC236}">
                <a16:creationId xmlns:a16="http://schemas.microsoft.com/office/drawing/2014/main" id="{50953DC3-AA8B-97D2-FDB9-C9B28C77BA92}"/>
              </a:ext>
            </a:extLst>
          </p:cNvPr>
          <p:cNvPicPr>
            <a:picLocks noChangeAspect="1"/>
          </p:cNvPicPr>
          <p:nvPr/>
        </p:nvPicPr>
        <p:blipFill>
          <a:blip r:embed="rId3"/>
          <a:stretch>
            <a:fillRect/>
          </a:stretch>
        </p:blipFill>
        <p:spPr>
          <a:xfrm>
            <a:off x="10330697" y="3072196"/>
            <a:ext cx="1409897" cy="781159"/>
          </a:xfrm>
          <a:prstGeom prst="rect">
            <a:avLst/>
          </a:prstGeom>
        </p:spPr>
      </p:pic>
      <p:pic>
        <p:nvPicPr>
          <p:cNvPr id="7" name="Bilde 6">
            <a:extLst>
              <a:ext uri="{FF2B5EF4-FFF2-40B4-BE49-F238E27FC236}">
                <a16:creationId xmlns:a16="http://schemas.microsoft.com/office/drawing/2014/main" id="{966EB928-1096-1F91-5D44-A33B6C5ED534}"/>
              </a:ext>
            </a:extLst>
          </p:cNvPr>
          <p:cNvPicPr>
            <a:picLocks noChangeAspect="1"/>
          </p:cNvPicPr>
          <p:nvPr/>
        </p:nvPicPr>
        <p:blipFill>
          <a:blip r:embed="rId4"/>
          <a:stretch>
            <a:fillRect/>
          </a:stretch>
        </p:blipFill>
        <p:spPr>
          <a:xfrm>
            <a:off x="10592670" y="4145522"/>
            <a:ext cx="885949" cy="885949"/>
          </a:xfrm>
          <a:prstGeom prst="rect">
            <a:avLst/>
          </a:prstGeom>
        </p:spPr>
      </p:pic>
    </p:spTree>
    <p:extLst>
      <p:ext uri="{BB962C8B-B14F-4D97-AF65-F5344CB8AC3E}">
        <p14:creationId xmlns:p14="http://schemas.microsoft.com/office/powerpoint/2010/main" val="401455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t&#10;&#10;Automatisk generert beskrivelse">
            <a:extLst>
              <a:ext uri="{FF2B5EF4-FFF2-40B4-BE49-F238E27FC236}">
                <a16:creationId xmlns:a16="http://schemas.microsoft.com/office/drawing/2014/main" id="{DC62BD1F-1AAD-E5E6-99C0-76F24B4095CA}"/>
              </a:ext>
            </a:extLst>
          </p:cNvPr>
          <p:cNvPicPr>
            <a:picLocks noChangeAspect="1"/>
          </p:cNvPicPr>
          <p:nvPr/>
        </p:nvPicPr>
        <p:blipFill rotWithShape="1">
          <a:blip r:embed="rId3"/>
          <a:srcRect t="3433"/>
          <a:stretch/>
        </p:blipFill>
        <p:spPr>
          <a:xfrm>
            <a:off x="20" y="10"/>
            <a:ext cx="12191980" cy="6857990"/>
          </a:xfrm>
          <a:prstGeom prst="rect">
            <a:avLst/>
          </a:prstGeom>
          <a:noFill/>
        </p:spPr>
      </p:pic>
      <p:sp>
        <p:nvSpPr>
          <p:cNvPr id="6" name="Rektangel: avrundede hjørner 5">
            <a:extLst>
              <a:ext uri="{FF2B5EF4-FFF2-40B4-BE49-F238E27FC236}">
                <a16:creationId xmlns:a16="http://schemas.microsoft.com/office/drawing/2014/main" id="{6DBD2B70-3B7D-B79D-41BC-A1DE20650E7E}"/>
              </a:ext>
            </a:extLst>
          </p:cNvPr>
          <p:cNvSpPr/>
          <p:nvPr/>
        </p:nvSpPr>
        <p:spPr>
          <a:xfrm>
            <a:off x="4062356" y="2879015"/>
            <a:ext cx="2294965" cy="679525"/>
          </a:xfrm>
          <a:prstGeom prst="roundRect">
            <a:avLst/>
          </a:prstGeom>
          <a:solidFill>
            <a:srgbClr val="344A9A"/>
          </a:solidFill>
          <a:ln>
            <a:solidFill>
              <a:srgbClr val="344A9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a:t>Subregioner</a:t>
            </a:r>
            <a:endParaRPr lang="en-US" dirty="0"/>
          </a:p>
        </p:txBody>
      </p:sp>
      <p:cxnSp>
        <p:nvCxnSpPr>
          <p:cNvPr id="8" name="Rett pilkobling 7">
            <a:extLst>
              <a:ext uri="{FF2B5EF4-FFF2-40B4-BE49-F238E27FC236}">
                <a16:creationId xmlns:a16="http://schemas.microsoft.com/office/drawing/2014/main" id="{9EFE68D5-09FB-507B-1075-CD2267450FC4}"/>
              </a:ext>
            </a:extLst>
          </p:cNvPr>
          <p:cNvCxnSpPr>
            <a:cxnSpLocks/>
          </p:cNvCxnSpPr>
          <p:nvPr/>
        </p:nvCxnSpPr>
        <p:spPr>
          <a:xfrm flipV="1">
            <a:off x="5334000" y="2057400"/>
            <a:ext cx="0" cy="952500"/>
          </a:xfrm>
          <a:prstGeom prst="straightConnector1">
            <a:avLst/>
          </a:prstGeom>
          <a:ln w="57150">
            <a:solidFill>
              <a:srgbClr val="344A9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Rett pilkobling 9">
            <a:extLst>
              <a:ext uri="{FF2B5EF4-FFF2-40B4-BE49-F238E27FC236}">
                <a16:creationId xmlns:a16="http://schemas.microsoft.com/office/drawing/2014/main" id="{7E946E22-0010-58C5-BE06-446753C41A77}"/>
              </a:ext>
            </a:extLst>
          </p:cNvPr>
          <p:cNvCxnSpPr>
            <a:cxnSpLocks/>
          </p:cNvCxnSpPr>
          <p:nvPr/>
        </p:nvCxnSpPr>
        <p:spPr>
          <a:xfrm flipV="1">
            <a:off x="6202680" y="2125980"/>
            <a:ext cx="800100" cy="1021080"/>
          </a:xfrm>
          <a:prstGeom prst="straightConnector1">
            <a:avLst/>
          </a:prstGeom>
          <a:ln w="57150">
            <a:solidFill>
              <a:srgbClr val="344A9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1F251914-752C-1868-ABC7-533112875EF6}"/>
              </a:ext>
            </a:extLst>
          </p:cNvPr>
          <p:cNvCxnSpPr>
            <a:cxnSpLocks/>
          </p:cNvCxnSpPr>
          <p:nvPr/>
        </p:nvCxnSpPr>
        <p:spPr>
          <a:xfrm>
            <a:off x="5821680" y="3482340"/>
            <a:ext cx="685800" cy="624840"/>
          </a:xfrm>
          <a:prstGeom prst="straightConnector1">
            <a:avLst/>
          </a:prstGeom>
          <a:ln w="57150">
            <a:solidFill>
              <a:srgbClr val="344A9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Rett pilkobling 14">
            <a:extLst>
              <a:ext uri="{FF2B5EF4-FFF2-40B4-BE49-F238E27FC236}">
                <a16:creationId xmlns:a16="http://schemas.microsoft.com/office/drawing/2014/main" id="{0D03B6FC-91A7-6644-4C09-F1DBDC924C1A}"/>
              </a:ext>
            </a:extLst>
          </p:cNvPr>
          <p:cNvCxnSpPr>
            <a:cxnSpLocks/>
          </p:cNvCxnSpPr>
          <p:nvPr/>
        </p:nvCxnSpPr>
        <p:spPr>
          <a:xfrm flipH="1">
            <a:off x="4968240" y="3429000"/>
            <a:ext cx="365760" cy="882575"/>
          </a:xfrm>
          <a:prstGeom prst="straightConnector1">
            <a:avLst/>
          </a:prstGeom>
          <a:ln w="57150">
            <a:solidFill>
              <a:srgbClr val="344A9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Rett pilkobling 17">
            <a:extLst>
              <a:ext uri="{FF2B5EF4-FFF2-40B4-BE49-F238E27FC236}">
                <a16:creationId xmlns:a16="http://schemas.microsoft.com/office/drawing/2014/main" id="{892EE566-70A8-1D37-88A8-F30F04427957}"/>
              </a:ext>
            </a:extLst>
          </p:cNvPr>
          <p:cNvCxnSpPr>
            <a:cxnSpLocks/>
          </p:cNvCxnSpPr>
          <p:nvPr/>
        </p:nvCxnSpPr>
        <p:spPr>
          <a:xfrm flipH="1">
            <a:off x="3345180" y="3429000"/>
            <a:ext cx="891540" cy="548640"/>
          </a:xfrm>
          <a:prstGeom prst="straightConnector1">
            <a:avLst/>
          </a:prstGeom>
          <a:ln w="57150">
            <a:solidFill>
              <a:srgbClr val="344A9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Rett pilkobling 20">
            <a:extLst>
              <a:ext uri="{FF2B5EF4-FFF2-40B4-BE49-F238E27FC236}">
                <a16:creationId xmlns:a16="http://schemas.microsoft.com/office/drawing/2014/main" id="{D6E6CDA5-A02C-2D05-C91E-B9825508A8C9}"/>
              </a:ext>
            </a:extLst>
          </p:cNvPr>
          <p:cNvCxnSpPr>
            <a:cxnSpLocks/>
          </p:cNvCxnSpPr>
          <p:nvPr/>
        </p:nvCxnSpPr>
        <p:spPr>
          <a:xfrm flipH="1" flipV="1">
            <a:off x="3078928" y="2330375"/>
            <a:ext cx="1157792" cy="679525"/>
          </a:xfrm>
          <a:prstGeom prst="straightConnector1">
            <a:avLst/>
          </a:prstGeom>
          <a:ln w="57150">
            <a:solidFill>
              <a:srgbClr val="344A9A"/>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46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59A4A3-70D9-526A-8FD8-D48722C44912}"/>
              </a:ext>
            </a:extLst>
          </p:cNvPr>
          <p:cNvSpPr>
            <a:spLocks noGrp="1"/>
          </p:cNvSpPr>
          <p:nvPr>
            <p:ph type="title"/>
          </p:nvPr>
        </p:nvSpPr>
        <p:spPr/>
        <p:txBody>
          <a:bodyPr/>
          <a:lstStyle/>
          <a:p>
            <a:r>
              <a:rPr lang="en-US" dirty="0"/>
              <a:t>Utløsbarhet (</a:t>
            </a:r>
            <a:r>
              <a:rPr lang="en-US" dirty="0" err="1"/>
              <a:t>Snødekkestabilitet</a:t>
            </a:r>
            <a:r>
              <a:rPr lang="en-US" dirty="0"/>
              <a:t>)</a:t>
            </a:r>
          </a:p>
        </p:txBody>
      </p:sp>
      <p:graphicFrame>
        <p:nvGraphicFramePr>
          <p:cNvPr id="4" name="Tabell 4">
            <a:extLst>
              <a:ext uri="{FF2B5EF4-FFF2-40B4-BE49-F238E27FC236}">
                <a16:creationId xmlns:a16="http://schemas.microsoft.com/office/drawing/2014/main" id="{C82E63F8-CEEA-41CE-7904-7C9E822E9547}"/>
              </a:ext>
            </a:extLst>
          </p:cNvPr>
          <p:cNvGraphicFramePr>
            <a:graphicFrameLocks noGrp="1"/>
          </p:cNvGraphicFramePr>
          <p:nvPr>
            <p:ph idx="1"/>
            <p:extLst>
              <p:ext uri="{D42A27DB-BD31-4B8C-83A1-F6EECF244321}">
                <p14:modId xmlns:p14="http://schemas.microsoft.com/office/powerpoint/2010/main" val="3710446895"/>
              </p:ext>
            </p:extLst>
          </p:nvPr>
        </p:nvGraphicFramePr>
        <p:xfrm>
          <a:off x="1276939" y="2033014"/>
          <a:ext cx="9638122" cy="3896445"/>
        </p:xfrm>
        <a:graphic>
          <a:graphicData uri="http://schemas.openxmlformats.org/drawingml/2006/table">
            <a:tbl>
              <a:tblPr firstRow="1" bandRow="1">
                <a:tableStyleId>{F5AB1C69-6EDB-4FF4-983F-18BD219EF322}</a:tableStyleId>
              </a:tblPr>
              <a:tblGrid>
                <a:gridCol w="5344998">
                  <a:extLst>
                    <a:ext uri="{9D8B030D-6E8A-4147-A177-3AD203B41FA5}">
                      <a16:colId xmlns:a16="http://schemas.microsoft.com/office/drawing/2014/main" val="689653588"/>
                    </a:ext>
                  </a:extLst>
                </a:gridCol>
                <a:gridCol w="4293124">
                  <a:extLst>
                    <a:ext uri="{9D8B030D-6E8A-4147-A177-3AD203B41FA5}">
                      <a16:colId xmlns:a16="http://schemas.microsoft.com/office/drawing/2014/main" val="1475567664"/>
                    </a:ext>
                  </a:extLst>
                </a:gridCol>
              </a:tblGrid>
              <a:tr h="779289">
                <a:tc>
                  <a:txBody>
                    <a:bodyPr/>
                    <a:lstStyle/>
                    <a:p>
                      <a:pPr algn="ctr"/>
                      <a:r>
                        <a:rPr lang="en-US" sz="3200" dirty="0"/>
                        <a:t>Utløsbarhet</a:t>
                      </a:r>
                    </a:p>
                  </a:txBody>
                  <a:tcPr/>
                </a:tc>
                <a:tc>
                  <a:txBody>
                    <a:bodyPr/>
                    <a:lstStyle/>
                    <a:p>
                      <a:pPr algn="ctr"/>
                      <a:r>
                        <a:rPr lang="en-US" sz="3200" dirty="0" err="1"/>
                        <a:t>Snødekkestabilitet</a:t>
                      </a:r>
                      <a:endParaRPr lang="en-US" sz="3200" dirty="0"/>
                    </a:p>
                  </a:txBody>
                  <a:tcPr/>
                </a:tc>
                <a:extLst>
                  <a:ext uri="{0D108BD9-81ED-4DB2-BD59-A6C34878D82A}">
                    <a16:rowId xmlns:a16="http://schemas.microsoft.com/office/drawing/2014/main" val="668150514"/>
                  </a:ext>
                </a:extLst>
              </a:tr>
              <a:tr h="779289">
                <a:tc>
                  <a:txBody>
                    <a:bodyPr/>
                    <a:lstStyle/>
                    <a:p>
                      <a:r>
                        <a:rPr lang="en-US" sz="3200" dirty="0" err="1"/>
                        <a:t>Naturlig</a:t>
                      </a:r>
                      <a:r>
                        <a:rPr lang="en-US" sz="3200" dirty="0"/>
                        <a:t> / </a:t>
                      </a:r>
                      <a:r>
                        <a:rPr lang="en-US" sz="3200" dirty="0" err="1"/>
                        <a:t>Svært</a:t>
                      </a:r>
                      <a:r>
                        <a:rPr lang="en-US" sz="3200" dirty="0"/>
                        <a:t> </a:t>
                      </a:r>
                      <a:r>
                        <a:rPr lang="en-US" sz="3200" dirty="0" err="1"/>
                        <a:t>lett</a:t>
                      </a:r>
                      <a:r>
                        <a:rPr lang="en-US" sz="3200" dirty="0"/>
                        <a:t> å </a:t>
                      </a:r>
                      <a:r>
                        <a:rPr lang="en-US" sz="3200" dirty="0" err="1"/>
                        <a:t>løse</a:t>
                      </a:r>
                      <a:r>
                        <a:rPr lang="en-US" sz="3200" dirty="0"/>
                        <a:t> </a:t>
                      </a:r>
                      <a:r>
                        <a:rPr lang="en-US" sz="3200" dirty="0" err="1"/>
                        <a:t>ut</a:t>
                      </a:r>
                      <a:endParaRPr lang="en-US" sz="3200" dirty="0"/>
                    </a:p>
                  </a:txBody>
                  <a:tcPr/>
                </a:tc>
                <a:tc>
                  <a:txBody>
                    <a:bodyPr/>
                    <a:lstStyle/>
                    <a:p>
                      <a:r>
                        <a:rPr lang="en-US" sz="3200" dirty="0" err="1"/>
                        <a:t>Svært</a:t>
                      </a:r>
                      <a:r>
                        <a:rPr lang="en-US" sz="3200" dirty="0"/>
                        <a:t> </a:t>
                      </a:r>
                      <a:r>
                        <a:rPr lang="en-US" sz="3200" dirty="0" err="1"/>
                        <a:t>dårlig</a:t>
                      </a:r>
                      <a:endParaRPr lang="en-US" sz="3200" dirty="0"/>
                    </a:p>
                  </a:txBody>
                  <a:tcPr/>
                </a:tc>
                <a:extLst>
                  <a:ext uri="{0D108BD9-81ED-4DB2-BD59-A6C34878D82A}">
                    <a16:rowId xmlns:a16="http://schemas.microsoft.com/office/drawing/2014/main" val="1976245849"/>
                  </a:ext>
                </a:extLst>
              </a:tr>
              <a:tr h="779289">
                <a:tc>
                  <a:txBody>
                    <a:bodyPr/>
                    <a:lstStyle/>
                    <a:p>
                      <a:r>
                        <a:rPr lang="en-US" sz="3200" dirty="0"/>
                        <a:t>Lett å </a:t>
                      </a:r>
                      <a:r>
                        <a:rPr lang="en-US" sz="3200" dirty="0" err="1"/>
                        <a:t>løse</a:t>
                      </a:r>
                      <a:r>
                        <a:rPr lang="en-US" sz="3200" dirty="0"/>
                        <a:t> </a:t>
                      </a:r>
                      <a:r>
                        <a:rPr lang="en-US" sz="3200" dirty="0" err="1"/>
                        <a:t>ut</a:t>
                      </a:r>
                      <a:endParaRPr lang="en-US" sz="3200" dirty="0"/>
                    </a:p>
                  </a:txBody>
                  <a:tcPr/>
                </a:tc>
                <a:tc>
                  <a:txBody>
                    <a:bodyPr/>
                    <a:lstStyle/>
                    <a:p>
                      <a:r>
                        <a:rPr lang="en-US" sz="3200" dirty="0" err="1"/>
                        <a:t>Dårlig</a:t>
                      </a:r>
                      <a:endParaRPr lang="en-US" sz="3200" dirty="0"/>
                    </a:p>
                  </a:txBody>
                  <a:tcPr/>
                </a:tc>
                <a:extLst>
                  <a:ext uri="{0D108BD9-81ED-4DB2-BD59-A6C34878D82A}">
                    <a16:rowId xmlns:a16="http://schemas.microsoft.com/office/drawing/2014/main" val="100977320"/>
                  </a:ext>
                </a:extLst>
              </a:tr>
              <a:tr h="779289">
                <a:tc>
                  <a:txBody>
                    <a:bodyPr/>
                    <a:lstStyle/>
                    <a:p>
                      <a:r>
                        <a:rPr lang="en-US" sz="3200" dirty="0" err="1"/>
                        <a:t>Vanskelig</a:t>
                      </a:r>
                      <a:r>
                        <a:rPr lang="en-US" sz="3200" dirty="0"/>
                        <a:t> å </a:t>
                      </a:r>
                      <a:r>
                        <a:rPr lang="en-US" sz="3200" dirty="0" err="1"/>
                        <a:t>løse</a:t>
                      </a:r>
                      <a:r>
                        <a:rPr lang="en-US" sz="3200" dirty="0"/>
                        <a:t> </a:t>
                      </a:r>
                      <a:r>
                        <a:rPr lang="en-US" sz="3200" dirty="0" err="1"/>
                        <a:t>ut</a:t>
                      </a:r>
                      <a:endParaRPr lang="en-US" sz="3200" dirty="0"/>
                    </a:p>
                  </a:txBody>
                  <a:tcPr/>
                </a:tc>
                <a:tc>
                  <a:txBody>
                    <a:bodyPr/>
                    <a:lstStyle/>
                    <a:p>
                      <a:r>
                        <a:rPr lang="en-US" sz="3200" dirty="0" err="1"/>
                        <a:t>Moderat</a:t>
                      </a:r>
                      <a:endParaRPr lang="en-US" sz="3200" dirty="0"/>
                    </a:p>
                  </a:txBody>
                  <a:tcPr/>
                </a:tc>
                <a:extLst>
                  <a:ext uri="{0D108BD9-81ED-4DB2-BD59-A6C34878D82A}">
                    <a16:rowId xmlns:a16="http://schemas.microsoft.com/office/drawing/2014/main" val="2907371355"/>
                  </a:ext>
                </a:extLst>
              </a:tr>
              <a:tr h="779289">
                <a:tc>
                  <a:txBody>
                    <a:bodyPr/>
                    <a:lstStyle/>
                    <a:p>
                      <a:r>
                        <a:rPr lang="en-US" sz="3200" dirty="0" err="1"/>
                        <a:t>Svært</a:t>
                      </a:r>
                      <a:r>
                        <a:rPr lang="en-US" sz="3200" dirty="0"/>
                        <a:t> </a:t>
                      </a:r>
                      <a:r>
                        <a:rPr lang="en-US" sz="3200" dirty="0" err="1"/>
                        <a:t>vanskelig</a:t>
                      </a:r>
                      <a:r>
                        <a:rPr lang="en-US" sz="3200" dirty="0"/>
                        <a:t> å </a:t>
                      </a:r>
                      <a:r>
                        <a:rPr lang="en-US" sz="3200" dirty="0" err="1"/>
                        <a:t>løse</a:t>
                      </a:r>
                      <a:r>
                        <a:rPr lang="en-US" sz="3200" dirty="0"/>
                        <a:t> </a:t>
                      </a:r>
                      <a:r>
                        <a:rPr lang="en-US" sz="3200" dirty="0" err="1"/>
                        <a:t>ut</a:t>
                      </a:r>
                      <a:endParaRPr lang="en-US" sz="3200" dirty="0"/>
                    </a:p>
                  </a:txBody>
                  <a:tcPr/>
                </a:tc>
                <a:tc>
                  <a:txBody>
                    <a:bodyPr/>
                    <a:lstStyle/>
                    <a:p>
                      <a:r>
                        <a:rPr lang="en-US" sz="3200" dirty="0"/>
                        <a:t>God</a:t>
                      </a:r>
                    </a:p>
                  </a:txBody>
                  <a:tcPr/>
                </a:tc>
                <a:extLst>
                  <a:ext uri="{0D108BD9-81ED-4DB2-BD59-A6C34878D82A}">
                    <a16:rowId xmlns:a16="http://schemas.microsoft.com/office/drawing/2014/main" val="1277600219"/>
                  </a:ext>
                </a:extLst>
              </a:tr>
            </a:tbl>
          </a:graphicData>
        </a:graphic>
      </p:graphicFrame>
    </p:spTree>
    <p:extLst>
      <p:ext uri="{BB962C8B-B14F-4D97-AF65-F5344CB8AC3E}">
        <p14:creationId xmlns:p14="http://schemas.microsoft.com/office/powerpoint/2010/main" val="177163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1319A2-923A-1A9A-2A07-CA82D7BB496A}"/>
              </a:ext>
            </a:extLst>
          </p:cNvPr>
          <p:cNvSpPr>
            <a:spLocks noGrp="1"/>
          </p:cNvSpPr>
          <p:nvPr>
            <p:ph type="title"/>
          </p:nvPr>
        </p:nvSpPr>
        <p:spPr/>
        <p:txBody>
          <a:bodyPr/>
          <a:lstStyle/>
          <a:p>
            <a:r>
              <a:rPr lang="en-US" dirty="0" err="1"/>
              <a:t>Sammenheng</a:t>
            </a:r>
            <a:r>
              <a:rPr lang="en-US" dirty="0"/>
              <a:t> </a:t>
            </a:r>
            <a:r>
              <a:rPr lang="en-US" dirty="0" err="1"/>
              <a:t>mellom</a:t>
            </a:r>
            <a:r>
              <a:rPr lang="en-US" dirty="0"/>
              <a:t> </a:t>
            </a:r>
            <a:r>
              <a:rPr lang="en-US" dirty="0" err="1"/>
              <a:t>observasjon</a:t>
            </a:r>
            <a:r>
              <a:rPr lang="en-US" dirty="0"/>
              <a:t> og utløsbarhet (</a:t>
            </a:r>
            <a:r>
              <a:rPr lang="en-US" dirty="0" err="1"/>
              <a:t>snødekkkestabilitet</a:t>
            </a:r>
            <a:r>
              <a:rPr lang="en-US" dirty="0"/>
              <a:t>)</a:t>
            </a:r>
          </a:p>
        </p:txBody>
      </p:sp>
      <p:pic>
        <p:nvPicPr>
          <p:cNvPr id="9" name="Plassholder for innhold 8">
            <a:extLst>
              <a:ext uri="{FF2B5EF4-FFF2-40B4-BE49-F238E27FC236}">
                <a16:creationId xmlns:a16="http://schemas.microsoft.com/office/drawing/2014/main" id="{7D97432C-4B2F-2647-EE70-CF3D6AAF11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0187" y="1881981"/>
            <a:ext cx="9191625" cy="4238625"/>
          </a:xfrm>
        </p:spPr>
      </p:pic>
    </p:spTree>
    <p:extLst>
      <p:ext uri="{BB962C8B-B14F-4D97-AF65-F5344CB8AC3E}">
        <p14:creationId xmlns:p14="http://schemas.microsoft.com/office/powerpoint/2010/main" val="1312983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DA918E1E-C679-8EC4-2A1A-BB7A93340A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187" y="2167731"/>
            <a:ext cx="9191625" cy="3667125"/>
          </a:xfrm>
        </p:spPr>
      </p:pic>
      <p:sp>
        <p:nvSpPr>
          <p:cNvPr id="6" name="Tittel 1">
            <a:extLst>
              <a:ext uri="{FF2B5EF4-FFF2-40B4-BE49-F238E27FC236}">
                <a16:creationId xmlns:a16="http://schemas.microsoft.com/office/drawing/2014/main" id="{734CEEAE-AD36-9139-CBED-4C730FFBC46A}"/>
              </a:ext>
            </a:extLst>
          </p:cNvPr>
          <p:cNvSpPr>
            <a:spLocks noGrp="1"/>
          </p:cNvSpPr>
          <p:nvPr>
            <p:ph type="title"/>
          </p:nvPr>
        </p:nvSpPr>
        <p:spPr>
          <a:xfrm>
            <a:off x="838200" y="365125"/>
            <a:ext cx="10515600" cy="1325563"/>
          </a:xfrm>
        </p:spPr>
        <p:txBody>
          <a:bodyPr/>
          <a:lstStyle/>
          <a:p>
            <a:r>
              <a:rPr lang="en-US" dirty="0" err="1"/>
              <a:t>Sammenheng</a:t>
            </a:r>
            <a:r>
              <a:rPr lang="en-US" dirty="0"/>
              <a:t> </a:t>
            </a:r>
            <a:r>
              <a:rPr lang="en-US" dirty="0" err="1"/>
              <a:t>mellom</a:t>
            </a:r>
            <a:r>
              <a:rPr lang="en-US" dirty="0"/>
              <a:t> </a:t>
            </a:r>
            <a:r>
              <a:rPr lang="en-US" dirty="0" err="1"/>
              <a:t>observasjon</a:t>
            </a:r>
            <a:r>
              <a:rPr lang="en-US" dirty="0"/>
              <a:t> og utløsbarhet (</a:t>
            </a:r>
            <a:r>
              <a:rPr lang="en-US" dirty="0" err="1"/>
              <a:t>snødekkkestabilitet</a:t>
            </a:r>
            <a:r>
              <a:rPr lang="en-US" dirty="0"/>
              <a:t>)</a:t>
            </a:r>
          </a:p>
        </p:txBody>
      </p:sp>
    </p:spTree>
    <p:extLst>
      <p:ext uri="{BB962C8B-B14F-4D97-AF65-F5344CB8AC3E}">
        <p14:creationId xmlns:p14="http://schemas.microsoft.com/office/powerpoint/2010/main" val="388391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CD2F9015-5E79-6329-38AC-544A84A623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187" y="2643981"/>
            <a:ext cx="9191625" cy="2714625"/>
          </a:xfrm>
        </p:spPr>
      </p:pic>
      <p:sp>
        <p:nvSpPr>
          <p:cNvPr id="6" name="Tittel 1">
            <a:extLst>
              <a:ext uri="{FF2B5EF4-FFF2-40B4-BE49-F238E27FC236}">
                <a16:creationId xmlns:a16="http://schemas.microsoft.com/office/drawing/2014/main" id="{AF537A91-ADB6-03BF-93F2-55F09C88FBD0}"/>
              </a:ext>
            </a:extLst>
          </p:cNvPr>
          <p:cNvSpPr>
            <a:spLocks noGrp="1"/>
          </p:cNvSpPr>
          <p:nvPr>
            <p:ph type="title"/>
          </p:nvPr>
        </p:nvSpPr>
        <p:spPr>
          <a:xfrm>
            <a:off x="838200" y="365125"/>
            <a:ext cx="10515600" cy="1325563"/>
          </a:xfrm>
        </p:spPr>
        <p:txBody>
          <a:bodyPr/>
          <a:lstStyle/>
          <a:p>
            <a:r>
              <a:rPr lang="en-US" dirty="0" err="1"/>
              <a:t>Sammenheng</a:t>
            </a:r>
            <a:r>
              <a:rPr lang="en-US" dirty="0"/>
              <a:t> </a:t>
            </a:r>
            <a:r>
              <a:rPr lang="en-US" dirty="0" err="1"/>
              <a:t>mellom</a:t>
            </a:r>
            <a:r>
              <a:rPr lang="en-US" dirty="0"/>
              <a:t> </a:t>
            </a:r>
            <a:r>
              <a:rPr lang="en-US" dirty="0" err="1"/>
              <a:t>observasjon</a:t>
            </a:r>
            <a:r>
              <a:rPr lang="en-US" dirty="0"/>
              <a:t> og utløsbarhet (</a:t>
            </a:r>
            <a:r>
              <a:rPr lang="en-US" dirty="0" err="1"/>
              <a:t>snødekkkestabilitet</a:t>
            </a:r>
            <a:r>
              <a:rPr lang="en-US" dirty="0"/>
              <a:t>)</a:t>
            </a:r>
          </a:p>
        </p:txBody>
      </p:sp>
    </p:spTree>
    <p:extLst>
      <p:ext uri="{BB962C8B-B14F-4D97-AF65-F5344CB8AC3E}">
        <p14:creationId xmlns:p14="http://schemas.microsoft.com/office/powerpoint/2010/main" val="128636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729583-30F6-4C99-3214-706322AA06BB}"/>
              </a:ext>
            </a:extLst>
          </p:cNvPr>
          <p:cNvSpPr>
            <a:spLocks noGrp="1"/>
          </p:cNvSpPr>
          <p:nvPr>
            <p:ph type="title"/>
          </p:nvPr>
        </p:nvSpPr>
        <p:spPr/>
        <p:txBody>
          <a:bodyPr/>
          <a:lstStyle/>
          <a:p>
            <a:r>
              <a:rPr lang="en-US" dirty="0" err="1"/>
              <a:t>Utbredelse</a:t>
            </a:r>
            <a:r>
              <a:rPr lang="en-US" dirty="0"/>
              <a:t> (av utløsbarhet)</a:t>
            </a:r>
          </a:p>
        </p:txBody>
      </p:sp>
      <p:graphicFrame>
        <p:nvGraphicFramePr>
          <p:cNvPr id="4" name="Tabell 4">
            <a:extLst>
              <a:ext uri="{FF2B5EF4-FFF2-40B4-BE49-F238E27FC236}">
                <a16:creationId xmlns:a16="http://schemas.microsoft.com/office/drawing/2014/main" id="{1763F70B-6C36-EF5F-A7F0-708762E68F6F}"/>
              </a:ext>
            </a:extLst>
          </p:cNvPr>
          <p:cNvGraphicFramePr>
            <a:graphicFrameLocks noGrp="1"/>
          </p:cNvGraphicFramePr>
          <p:nvPr>
            <p:ph idx="1"/>
            <p:extLst>
              <p:ext uri="{D42A27DB-BD31-4B8C-83A1-F6EECF244321}">
                <p14:modId xmlns:p14="http://schemas.microsoft.com/office/powerpoint/2010/main" val="3234856418"/>
              </p:ext>
            </p:extLst>
          </p:nvPr>
        </p:nvGraphicFramePr>
        <p:xfrm>
          <a:off x="838200" y="1825625"/>
          <a:ext cx="10515597" cy="4302760"/>
        </p:xfrm>
        <a:graphic>
          <a:graphicData uri="http://schemas.openxmlformats.org/drawingml/2006/table">
            <a:tbl>
              <a:tblPr firstRow="1" bandRow="1">
                <a:tableStyleId>{F5AB1C69-6EDB-4FF4-983F-18BD219EF322}</a:tableStyleId>
              </a:tblPr>
              <a:tblGrid>
                <a:gridCol w="2178377">
                  <a:extLst>
                    <a:ext uri="{9D8B030D-6E8A-4147-A177-3AD203B41FA5}">
                      <a16:colId xmlns:a16="http://schemas.microsoft.com/office/drawing/2014/main" val="3519704719"/>
                    </a:ext>
                  </a:extLst>
                </a:gridCol>
                <a:gridCol w="4832021">
                  <a:extLst>
                    <a:ext uri="{9D8B030D-6E8A-4147-A177-3AD203B41FA5}">
                      <a16:colId xmlns:a16="http://schemas.microsoft.com/office/drawing/2014/main" val="3645838121"/>
                    </a:ext>
                  </a:extLst>
                </a:gridCol>
                <a:gridCol w="3505199">
                  <a:extLst>
                    <a:ext uri="{9D8B030D-6E8A-4147-A177-3AD203B41FA5}">
                      <a16:colId xmlns:a16="http://schemas.microsoft.com/office/drawing/2014/main" val="1620906551"/>
                    </a:ext>
                  </a:extLst>
                </a:gridCol>
              </a:tblGrid>
              <a:tr h="370840">
                <a:tc>
                  <a:txBody>
                    <a:bodyPr/>
                    <a:lstStyle/>
                    <a:p>
                      <a:r>
                        <a:rPr lang="nb-NO" sz="1800" b="0" i="0" kern="1200" dirty="0">
                          <a:solidFill>
                            <a:schemeClr val="lt1"/>
                          </a:solidFill>
                          <a:effectLst/>
                          <a:latin typeface="+mn-lt"/>
                          <a:ea typeface="+mn-ea"/>
                          <a:cs typeface="+mn-cs"/>
                        </a:rPr>
                        <a:t>Utbredelses klasse</a:t>
                      </a:r>
                      <a:endParaRPr lang="en-US" dirty="0"/>
                    </a:p>
                  </a:txBody>
                  <a:tcPr/>
                </a:tc>
                <a:tc>
                  <a:txBody>
                    <a:bodyPr/>
                    <a:lstStyle/>
                    <a:p>
                      <a:r>
                        <a:rPr lang="nb-NO" sz="1800" b="0" i="0" kern="1200" dirty="0">
                          <a:solidFill>
                            <a:schemeClr val="lt1"/>
                          </a:solidFill>
                          <a:effectLst/>
                          <a:latin typeface="+mn-lt"/>
                          <a:ea typeface="+mn-ea"/>
                          <a:cs typeface="+mn-cs"/>
                        </a:rPr>
                        <a:t>Beskrivelse</a:t>
                      </a:r>
                      <a:endParaRPr lang="en-US" dirty="0"/>
                    </a:p>
                  </a:txBody>
                  <a:tcPr/>
                </a:tc>
                <a:tc>
                  <a:txBody>
                    <a:bodyPr/>
                    <a:lstStyle/>
                    <a:p>
                      <a:r>
                        <a:rPr lang="nb-NO" sz="1800" b="0" i="0" kern="1200" dirty="0">
                          <a:solidFill>
                            <a:schemeClr val="lt1"/>
                          </a:solidFill>
                          <a:effectLst/>
                          <a:latin typeface="+mn-lt"/>
                          <a:ea typeface="+mn-ea"/>
                          <a:cs typeface="+mn-cs"/>
                        </a:rPr>
                        <a:t>Observasjoner</a:t>
                      </a:r>
                      <a:endParaRPr lang="en-US" dirty="0"/>
                    </a:p>
                  </a:txBody>
                  <a:tcPr/>
                </a:tc>
                <a:extLst>
                  <a:ext uri="{0D108BD9-81ED-4DB2-BD59-A6C34878D82A}">
                    <a16:rowId xmlns:a16="http://schemas.microsoft.com/office/drawing/2014/main" val="3734903318"/>
                  </a:ext>
                </a:extLst>
              </a:tr>
              <a:tr h="370840">
                <a:tc>
                  <a:txBody>
                    <a:bodyPr/>
                    <a:lstStyle/>
                    <a:p>
                      <a:r>
                        <a:rPr lang="nb-NO" sz="1800" b="0" i="0" kern="1200" dirty="0">
                          <a:solidFill>
                            <a:schemeClr val="dk1"/>
                          </a:solidFill>
                          <a:effectLst/>
                          <a:latin typeface="+mn-lt"/>
                          <a:ea typeface="+mn-ea"/>
                          <a:cs typeface="+mn-cs"/>
                        </a:rPr>
                        <a:t>mange</a:t>
                      </a:r>
                      <a:endParaRPr lang="en-US" dirty="0"/>
                    </a:p>
                  </a:txBody>
                  <a:tcPr/>
                </a:tc>
                <a:tc>
                  <a:txBody>
                    <a:bodyPr/>
                    <a:lstStyle/>
                    <a:p>
                      <a:r>
                        <a:rPr lang="nb-NO" sz="1800" b="0" i="0" kern="1200" dirty="0">
                          <a:solidFill>
                            <a:schemeClr val="dk1"/>
                          </a:solidFill>
                          <a:effectLst/>
                          <a:latin typeface="+mn-lt"/>
                          <a:ea typeface="+mn-ea"/>
                          <a:cs typeface="+mn-cs"/>
                        </a:rPr>
                        <a:t>Steder / punkter med denne stabilitetsklassen er mange. Stabilitets klassen finnes i store deler av terrenget.</a:t>
                      </a:r>
                      <a:endParaRPr lang="en-US" dirty="0"/>
                    </a:p>
                  </a:txBody>
                  <a:tcPr/>
                </a:tc>
                <a:tc>
                  <a:txBody>
                    <a:bodyPr/>
                    <a:lstStyle/>
                    <a:p>
                      <a:r>
                        <a:rPr lang="nb-NO" sz="1800" b="0" i="0" kern="1200" dirty="0">
                          <a:solidFill>
                            <a:schemeClr val="dk1"/>
                          </a:solidFill>
                          <a:effectLst/>
                          <a:latin typeface="+mn-lt"/>
                          <a:ea typeface="+mn-ea"/>
                          <a:cs typeface="+mn-cs"/>
                        </a:rPr>
                        <a:t>Bekreftelse på at skred-problemet er til stede er enkelt å finne mange steder. Det er åpenbare og mange faretegn.</a:t>
                      </a:r>
                      <a:endParaRPr lang="en-US" dirty="0"/>
                    </a:p>
                  </a:txBody>
                  <a:tcPr/>
                </a:tc>
                <a:extLst>
                  <a:ext uri="{0D108BD9-81ED-4DB2-BD59-A6C34878D82A}">
                    <a16:rowId xmlns:a16="http://schemas.microsoft.com/office/drawing/2014/main" val="1974996279"/>
                  </a:ext>
                </a:extLst>
              </a:tr>
              <a:tr h="370840">
                <a:tc>
                  <a:txBody>
                    <a:bodyPr/>
                    <a:lstStyle/>
                    <a:p>
                      <a:r>
                        <a:rPr lang="en-US" dirty="0" err="1"/>
                        <a:t>noen</a:t>
                      </a:r>
                      <a:endParaRPr lang="en-US" dirty="0"/>
                    </a:p>
                  </a:txBody>
                  <a:tcPr/>
                </a:tc>
                <a:tc>
                  <a:txBody>
                    <a:bodyPr/>
                    <a:lstStyle/>
                    <a:p>
                      <a:r>
                        <a:rPr lang="nb-NO" sz="1800" b="0" i="0" kern="1200" dirty="0">
                          <a:solidFill>
                            <a:schemeClr val="dk1"/>
                          </a:solidFill>
                          <a:effectLst/>
                          <a:latin typeface="+mn-lt"/>
                          <a:ea typeface="+mn-ea"/>
                          <a:cs typeface="+mn-cs"/>
                        </a:rPr>
                        <a:t>Steder med denne stabilitets-klassen er verken mange eller få. Faresoner som «bak rygger» eller «i forsenkninger» kan ofte spesifiseres. </a:t>
                      </a:r>
                      <a:endParaRPr lang="en-US" dirty="0"/>
                    </a:p>
                  </a:txBody>
                  <a:tcPr/>
                </a:tc>
                <a:tc>
                  <a:txBody>
                    <a:bodyPr/>
                    <a:lstStyle/>
                    <a:p>
                      <a:endParaRPr lang="en-US"/>
                    </a:p>
                  </a:txBody>
                  <a:tcPr/>
                </a:tc>
                <a:extLst>
                  <a:ext uri="{0D108BD9-81ED-4DB2-BD59-A6C34878D82A}">
                    <a16:rowId xmlns:a16="http://schemas.microsoft.com/office/drawing/2014/main" val="2922413124"/>
                  </a:ext>
                </a:extLst>
              </a:tr>
              <a:tr h="370840">
                <a:tc>
                  <a:txBody>
                    <a:bodyPr/>
                    <a:lstStyle/>
                    <a:p>
                      <a:r>
                        <a:rPr lang="en-US" dirty="0" err="1"/>
                        <a:t>noen</a:t>
                      </a:r>
                      <a:r>
                        <a:rPr lang="en-US" dirty="0"/>
                        <a:t> </a:t>
                      </a:r>
                      <a:r>
                        <a:rPr lang="en-US" dirty="0" err="1"/>
                        <a:t>få</a:t>
                      </a:r>
                      <a:endParaRPr lang="en-US" dirty="0"/>
                    </a:p>
                  </a:txBody>
                  <a:tcPr/>
                </a:tc>
                <a:tc>
                  <a:txBody>
                    <a:bodyPr/>
                    <a:lstStyle/>
                    <a:p>
                      <a:r>
                        <a:rPr lang="nb-NO" sz="1800" b="0" i="0" kern="1200" dirty="0">
                          <a:solidFill>
                            <a:schemeClr val="dk1"/>
                          </a:solidFill>
                          <a:effectLst/>
                          <a:latin typeface="+mn-lt"/>
                          <a:ea typeface="+mn-ea"/>
                          <a:cs typeface="+mn-cs"/>
                        </a:rPr>
                        <a:t>Steder med denne stabilitets-klassen er få og sjeldne. Samtidig er omfanget ansett som relevant nok for stabilitets vurderingen. </a:t>
                      </a:r>
                      <a:endParaRPr lang="en-US" dirty="0"/>
                    </a:p>
                  </a:txBody>
                  <a:tcPr/>
                </a:tc>
                <a:tc>
                  <a:txBody>
                    <a:bodyPr/>
                    <a:lstStyle/>
                    <a:p>
                      <a:r>
                        <a:rPr lang="nb-NO" sz="1800" b="0" i="0" kern="1200" dirty="0">
                          <a:solidFill>
                            <a:schemeClr val="dk1"/>
                          </a:solidFill>
                          <a:effectLst/>
                          <a:latin typeface="+mn-lt"/>
                          <a:ea typeface="+mn-ea"/>
                          <a:cs typeface="+mn-cs"/>
                        </a:rPr>
                        <a:t>Skredproblemet er vanskelig å finne eller oppdage og gir få og sjeldne faretegn.</a:t>
                      </a:r>
                      <a:endParaRPr lang="en-US" dirty="0"/>
                    </a:p>
                  </a:txBody>
                  <a:tcPr/>
                </a:tc>
                <a:extLst>
                  <a:ext uri="{0D108BD9-81ED-4DB2-BD59-A6C34878D82A}">
                    <a16:rowId xmlns:a16="http://schemas.microsoft.com/office/drawing/2014/main" val="2692763611"/>
                  </a:ext>
                </a:extLst>
              </a:tr>
              <a:tr h="370840">
                <a:tc>
                  <a:txBody>
                    <a:bodyPr/>
                    <a:lstStyle/>
                    <a:p>
                      <a:r>
                        <a:rPr lang="en-US" dirty="0"/>
                        <a:t>(</a:t>
                      </a:r>
                      <a:r>
                        <a:rPr lang="en-US" dirty="0" err="1"/>
                        <a:t>nesten</a:t>
                      </a:r>
                      <a:r>
                        <a:rPr lang="en-US" dirty="0"/>
                        <a:t>) </a:t>
                      </a:r>
                      <a:r>
                        <a:rPr lang="en-US" dirty="0" err="1"/>
                        <a:t>ingen</a:t>
                      </a:r>
                      <a:endParaRPr lang="en-US" dirty="0"/>
                    </a:p>
                  </a:txBody>
                  <a:tcPr/>
                </a:tc>
                <a:tc>
                  <a:txBody>
                    <a:bodyPr/>
                    <a:lstStyle/>
                    <a:p>
                      <a:r>
                        <a:rPr lang="nb-NO" sz="1800" b="0" i="0" kern="1200" dirty="0">
                          <a:solidFill>
                            <a:schemeClr val="dk1"/>
                          </a:solidFill>
                          <a:effectLst/>
                          <a:latin typeface="+mn-lt"/>
                          <a:ea typeface="+mn-ea"/>
                          <a:cs typeface="+mn-cs"/>
                        </a:rPr>
                        <a:t>Steder med denne stabilitets-klassen finnes ikke, eller er så sjeldne at de ikke er relevant for stabilitetsvurderingen. </a:t>
                      </a:r>
                      <a:endParaRPr lang="en-US" dirty="0"/>
                    </a:p>
                  </a:txBody>
                  <a:tcPr/>
                </a:tc>
                <a:tc>
                  <a:txBody>
                    <a:bodyPr/>
                    <a:lstStyle/>
                    <a:p>
                      <a:endParaRPr lang="en-US" dirty="0"/>
                    </a:p>
                  </a:txBody>
                  <a:tcPr/>
                </a:tc>
                <a:extLst>
                  <a:ext uri="{0D108BD9-81ED-4DB2-BD59-A6C34878D82A}">
                    <a16:rowId xmlns:a16="http://schemas.microsoft.com/office/drawing/2014/main" val="2795177023"/>
                  </a:ext>
                </a:extLst>
              </a:tr>
            </a:tbl>
          </a:graphicData>
        </a:graphic>
      </p:graphicFrame>
    </p:spTree>
    <p:extLst>
      <p:ext uri="{BB962C8B-B14F-4D97-AF65-F5344CB8AC3E}">
        <p14:creationId xmlns:p14="http://schemas.microsoft.com/office/powerpoint/2010/main" val="2533916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72DD87-988C-5120-4207-0A912441450F}"/>
              </a:ext>
            </a:extLst>
          </p:cNvPr>
          <p:cNvSpPr>
            <a:spLocks noGrp="1"/>
          </p:cNvSpPr>
          <p:nvPr>
            <p:ph type="title"/>
          </p:nvPr>
        </p:nvSpPr>
        <p:spPr>
          <a:xfrm>
            <a:off x="838200" y="365125"/>
            <a:ext cx="10512676" cy="1325563"/>
          </a:xfrm>
        </p:spPr>
        <p:txBody>
          <a:bodyPr/>
          <a:lstStyle/>
          <a:p>
            <a:r>
              <a:rPr lang="en-US" dirty="0" err="1"/>
              <a:t>Utbredelse</a:t>
            </a:r>
            <a:r>
              <a:rPr lang="en-US" dirty="0"/>
              <a:t> </a:t>
            </a:r>
            <a:r>
              <a:rPr lang="en-US" dirty="0" err="1"/>
              <a:t>avledes</a:t>
            </a:r>
            <a:r>
              <a:rPr lang="en-US" dirty="0"/>
              <a:t> </a:t>
            </a:r>
            <a:r>
              <a:rPr lang="en-US" dirty="0" err="1"/>
              <a:t>alltid</a:t>
            </a:r>
            <a:r>
              <a:rPr lang="en-US" dirty="0"/>
              <a:t> </a:t>
            </a:r>
            <a:r>
              <a:rPr lang="en-US" dirty="0" err="1"/>
              <a:t>fra</a:t>
            </a:r>
            <a:r>
              <a:rPr lang="en-US" dirty="0"/>
              <a:t> </a:t>
            </a:r>
            <a:r>
              <a:rPr lang="en-US" dirty="0" err="1"/>
              <a:t>en</a:t>
            </a:r>
            <a:r>
              <a:rPr lang="en-US" dirty="0"/>
              <a:t> </a:t>
            </a:r>
            <a:r>
              <a:rPr lang="en-US" dirty="0" err="1"/>
              <a:t>frekvensfordeling</a:t>
            </a:r>
            <a:endParaRPr lang="en-US" dirty="0"/>
          </a:p>
        </p:txBody>
      </p:sp>
      <p:sp>
        <p:nvSpPr>
          <p:cNvPr id="3" name="Plassholder for innhold 2">
            <a:extLst>
              <a:ext uri="{FF2B5EF4-FFF2-40B4-BE49-F238E27FC236}">
                <a16:creationId xmlns:a16="http://schemas.microsoft.com/office/drawing/2014/main" id="{7BE0D869-27E7-E33A-C6C7-36ED602E8E66}"/>
              </a:ext>
            </a:extLst>
          </p:cNvPr>
          <p:cNvSpPr>
            <a:spLocks noGrp="1"/>
          </p:cNvSpPr>
          <p:nvPr>
            <p:ph idx="1"/>
          </p:nvPr>
        </p:nvSpPr>
        <p:spPr/>
        <p:txBody>
          <a:bodyPr/>
          <a:lstStyle/>
          <a:p>
            <a:endParaRPr lang="en-US"/>
          </a:p>
        </p:txBody>
      </p:sp>
      <p:pic>
        <p:nvPicPr>
          <p:cNvPr id="4" name="Bilde 1087654127">
            <a:extLst>
              <a:ext uri="{FF2B5EF4-FFF2-40B4-BE49-F238E27FC236}">
                <a16:creationId xmlns:a16="http://schemas.microsoft.com/office/drawing/2014/main" id="{9EA65274-D06F-9841-80D8-F5BF998CE574}"/>
              </a:ext>
            </a:extLst>
          </p:cNvPr>
          <p:cNvPicPr>
            <a:picLocks noChangeAspect="1"/>
          </p:cNvPicPr>
          <p:nvPr/>
        </p:nvPicPr>
        <p:blipFill rotWithShape="1">
          <a:blip r:embed="rId3">
            <a:extLst>
              <a:ext uri="{28A0092B-C50C-407E-A947-70E740481C1C}">
                <a14:useLocalDpi xmlns:a14="http://schemas.microsoft.com/office/drawing/2010/main" val="0"/>
              </a:ext>
            </a:extLst>
          </a:blip>
          <a:srcRect t="50080"/>
          <a:stretch/>
        </p:blipFill>
        <p:spPr>
          <a:xfrm>
            <a:off x="838199" y="1825625"/>
            <a:ext cx="10512677" cy="3905872"/>
          </a:xfrm>
          <a:prstGeom prst="rect">
            <a:avLst/>
          </a:prstGeom>
        </p:spPr>
      </p:pic>
    </p:spTree>
    <p:extLst>
      <p:ext uri="{BB962C8B-B14F-4D97-AF65-F5344CB8AC3E}">
        <p14:creationId xmlns:p14="http://schemas.microsoft.com/office/powerpoint/2010/main" val="1604124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E5B0-30C0-6CDB-FA43-8AC07EE51EDA}"/>
              </a:ext>
            </a:extLst>
          </p:cNvPr>
          <p:cNvSpPr>
            <a:spLocks noGrp="1"/>
          </p:cNvSpPr>
          <p:nvPr>
            <p:ph type="title"/>
          </p:nvPr>
        </p:nvSpPr>
        <p:spPr/>
        <p:txBody>
          <a:bodyPr/>
          <a:lstStyle/>
          <a:p>
            <a:r>
              <a:rPr lang="nb-NO" dirty="0"/>
              <a:t>Vurdering av utbredelse</a:t>
            </a:r>
          </a:p>
        </p:txBody>
      </p:sp>
      <p:sp>
        <p:nvSpPr>
          <p:cNvPr id="3" name="Content Placeholder 2">
            <a:extLst>
              <a:ext uri="{FF2B5EF4-FFF2-40B4-BE49-F238E27FC236}">
                <a16:creationId xmlns:a16="http://schemas.microsoft.com/office/drawing/2014/main" id="{F18E39B9-9A99-D4F9-0C67-A4F7839C4C39}"/>
              </a:ext>
            </a:extLst>
          </p:cNvPr>
          <p:cNvSpPr>
            <a:spLocks noGrp="1"/>
          </p:cNvSpPr>
          <p:nvPr>
            <p:ph idx="1"/>
          </p:nvPr>
        </p:nvSpPr>
        <p:spPr/>
        <p:txBody>
          <a:bodyPr/>
          <a:lstStyle/>
          <a:p>
            <a:pPr marL="514350" indent="-514350">
              <a:buFont typeface="+mj-lt"/>
              <a:buAutoNum type="arabicPeriod"/>
            </a:pPr>
            <a:r>
              <a:rPr lang="nb-NO" dirty="0"/>
              <a:t>Vurder utløsbarhet, utbredelse og skredstørrelse for området der SP er tilstede</a:t>
            </a:r>
          </a:p>
          <a:p>
            <a:pPr marL="514350" indent="-514350">
              <a:buFont typeface="+mj-lt"/>
              <a:buAutoNum type="arabicPeriod"/>
            </a:pPr>
            <a:r>
              <a:rPr lang="nb-NO" dirty="0"/>
              <a:t>Er det forskjell i forhold til høyde og eller himmelretning?</a:t>
            </a:r>
          </a:p>
          <a:p>
            <a:pPr marL="514350" indent="-514350">
              <a:buFont typeface="+mj-lt"/>
              <a:buAutoNum type="arabicPeriod"/>
            </a:pPr>
            <a:r>
              <a:rPr lang="nb-NO" dirty="0"/>
              <a:t>Del opp så detaljert som hensiktsmessig (men ikke mindre enn minimumsenhet / referanseenhet)</a:t>
            </a:r>
          </a:p>
          <a:p>
            <a:pPr marL="514350" indent="-514350">
              <a:buFont typeface="+mj-lt"/>
              <a:buAutoNum type="arabicPeriod"/>
            </a:pPr>
            <a:r>
              <a:rPr lang="nb-NO" dirty="0"/>
              <a:t>Bruk utløsbarhet, utbredelse og skredstørrelse for verste enhet til å sette FG. Angi høyde og himmelretning i SP og beskriv ev subregion i teksten.</a:t>
            </a:r>
          </a:p>
        </p:txBody>
      </p:sp>
    </p:spTree>
    <p:extLst>
      <p:ext uri="{BB962C8B-B14F-4D97-AF65-F5344CB8AC3E}">
        <p14:creationId xmlns:p14="http://schemas.microsoft.com/office/powerpoint/2010/main" val="422866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81E24F0-C9C3-4A25-B57E-91BBE9BF62CB}"/>
              </a:ext>
            </a:extLst>
          </p:cNvPr>
          <p:cNvPicPr>
            <a:picLocks noChangeAspect="1"/>
          </p:cNvPicPr>
          <p:nvPr/>
        </p:nvPicPr>
        <p:blipFill>
          <a:blip r:embed="rId3"/>
          <a:stretch>
            <a:fillRect/>
          </a:stretch>
        </p:blipFill>
        <p:spPr>
          <a:xfrm>
            <a:off x="2524673" y="652075"/>
            <a:ext cx="6668431" cy="5553850"/>
          </a:xfrm>
          <a:prstGeom prst="rect">
            <a:avLst/>
          </a:prstGeom>
        </p:spPr>
      </p:pic>
    </p:spTree>
    <p:extLst>
      <p:ext uri="{BB962C8B-B14F-4D97-AF65-F5344CB8AC3E}">
        <p14:creationId xmlns:p14="http://schemas.microsoft.com/office/powerpoint/2010/main" val="1796724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546B-6B16-C8FC-8D0F-A7B4B888BC5A}"/>
              </a:ext>
            </a:extLst>
          </p:cNvPr>
          <p:cNvSpPr>
            <a:spLocks noGrp="1"/>
          </p:cNvSpPr>
          <p:nvPr>
            <p:ph type="title"/>
          </p:nvPr>
        </p:nvSpPr>
        <p:spPr/>
        <p:txBody>
          <a:bodyPr/>
          <a:lstStyle/>
          <a:p>
            <a:r>
              <a:rPr lang="nb-NO" dirty="0"/>
              <a:t>Skredstørrelse</a:t>
            </a:r>
          </a:p>
        </p:txBody>
      </p:sp>
      <p:graphicFrame>
        <p:nvGraphicFramePr>
          <p:cNvPr id="4" name="Content Placeholder 3">
            <a:extLst>
              <a:ext uri="{FF2B5EF4-FFF2-40B4-BE49-F238E27FC236}">
                <a16:creationId xmlns:a16="http://schemas.microsoft.com/office/drawing/2014/main" id="{FF7527EF-4BA6-3CC5-6F67-06178A35C12A}"/>
              </a:ext>
            </a:extLst>
          </p:cNvPr>
          <p:cNvGraphicFramePr>
            <a:graphicFrameLocks/>
          </p:cNvGraphicFramePr>
          <p:nvPr>
            <p:extLst>
              <p:ext uri="{D42A27DB-BD31-4B8C-83A1-F6EECF244321}">
                <p14:modId xmlns:p14="http://schemas.microsoft.com/office/powerpoint/2010/main" val="2545534176"/>
              </p:ext>
            </p:extLst>
          </p:nvPr>
        </p:nvGraphicFramePr>
        <p:xfrm>
          <a:off x="2974918" y="2087463"/>
          <a:ext cx="6242164" cy="3827661"/>
        </p:xfrm>
        <a:graphic>
          <a:graphicData uri="http://schemas.openxmlformats.org/drawingml/2006/table">
            <a:tbl>
              <a:tblPr firstRow="1" firstCol="1">
                <a:tableStyleId>{F5AB1C69-6EDB-4FF4-983F-18BD219EF322}</a:tableStyleId>
              </a:tblPr>
              <a:tblGrid>
                <a:gridCol w="2096077">
                  <a:extLst>
                    <a:ext uri="{9D8B030D-6E8A-4147-A177-3AD203B41FA5}">
                      <a16:colId xmlns:a16="http://schemas.microsoft.com/office/drawing/2014/main" val="3613246052"/>
                    </a:ext>
                  </a:extLst>
                </a:gridCol>
                <a:gridCol w="2096077">
                  <a:extLst>
                    <a:ext uri="{9D8B030D-6E8A-4147-A177-3AD203B41FA5}">
                      <a16:colId xmlns:a16="http://schemas.microsoft.com/office/drawing/2014/main" val="4044837849"/>
                    </a:ext>
                  </a:extLst>
                </a:gridCol>
                <a:gridCol w="2050010">
                  <a:extLst>
                    <a:ext uri="{9D8B030D-6E8A-4147-A177-3AD203B41FA5}">
                      <a16:colId xmlns:a16="http://schemas.microsoft.com/office/drawing/2014/main" val="2087767938"/>
                    </a:ext>
                  </a:extLst>
                </a:gridCol>
              </a:tblGrid>
              <a:tr h="1301937">
                <a:tc rowSpan="2">
                  <a:txBody>
                    <a:bodyPr/>
                    <a:lstStyle/>
                    <a:p>
                      <a:pPr algn="ctr">
                        <a:lnSpc>
                          <a:spcPct val="107000"/>
                        </a:lnSpc>
                        <a:spcAft>
                          <a:spcPts val="800"/>
                        </a:spcAft>
                      </a:pPr>
                      <a:r>
                        <a:rPr lang="nb-NO" sz="2400" noProof="0" dirty="0">
                          <a:effectLst/>
                          <a:latin typeface="Unica One" panose="02000506000000020004"/>
                          <a:ea typeface="Calibri" panose="020F0502020204030204" pitchFamily="34" charset="0"/>
                          <a:cs typeface="Times New Roman" panose="02020603050405020304" pitchFamily="18" charset="0"/>
                        </a:rPr>
                        <a:t>Skredstørrelse</a:t>
                      </a:r>
                    </a:p>
                  </a:txBody>
                  <a:tcPr marL="68580" marR="68580" marT="0" marB="0" anchor="ctr">
                    <a:solidFill>
                      <a:schemeClr val="accent3"/>
                    </a:solidFill>
                  </a:tcPr>
                </a:tc>
                <a:tc gridSpan="2">
                  <a:txBody>
                    <a:bodyPr/>
                    <a:lstStyle/>
                    <a:p>
                      <a:pPr algn="ctr">
                        <a:lnSpc>
                          <a:spcPct val="107000"/>
                        </a:lnSpc>
                        <a:spcAft>
                          <a:spcPts val="800"/>
                        </a:spcAft>
                      </a:pPr>
                      <a:r>
                        <a:rPr lang="nb-NO" sz="2400" noProof="0" dirty="0">
                          <a:effectLst/>
                          <a:latin typeface="Unica One" panose="02000506000000020004"/>
                        </a:rPr>
                        <a:t>Når skred løsner eller blir løst ut, er denne størrelsen...</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nb-NO"/>
                    </a:p>
                  </a:txBody>
                  <a:tcPr/>
                </a:tc>
                <a:extLst>
                  <a:ext uri="{0D108BD9-81ED-4DB2-BD59-A6C34878D82A}">
                    <a16:rowId xmlns:a16="http://schemas.microsoft.com/office/drawing/2014/main" val="812749435"/>
                  </a:ext>
                </a:extLst>
              </a:tr>
              <a:tr h="420954">
                <a:tc vMerge="1">
                  <a:txBody>
                    <a:bodyPr/>
                    <a:lstStyle/>
                    <a:p>
                      <a:endParaRPr lang="nb-NO"/>
                    </a:p>
                  </a:txBody>
                  <a:tcPr/>
                </a:tc>
                <a:tc>
                  <a:txBody>
                    <a:bodyPr/>
                    <a:lstStyle/>
                    <a:p>
                      <a:pPr algn="ctr">
                        <a:lnSpc>
                          <a:spcPct val="107000"/>
                        </a:lnSpc>
                        <a:spcAft>
                          <a:spcPts val="800"/>
                        </a:spcAft>
                      </a:pPr>
                      <a:r>
                        <a:rPr lang="nb-NO" sz="2400" noProof="0" dirty="0">
                          <a:solidFill>
                            <a:schemeClr val="bg1"/>
                          </a:solidFill>
                          <a:effectLst/>
                          <a:latin typeface="Unica One" panose="02000506000000020004"/>
                        </a:rPr>
                        <a:t>…sannsynlig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07000"/>
                        </a:lnSpc>
                        <a:spcAft>
                          <a:spcPts val="800"/>
                        </a:spcAft>
                      </a:pPr>
                      <a:r>
                        <a:rPr lang="nb-NO" sz="2400" noProof="0" dirty="0">
                          <a:solidFill>
                            <a:schemeClr val="bg1"/>
                          </a:solidFill>
                          <a:effectLst/>
                          <a:latin typeface="Unica One" panose="02000506000000020004"/>
                        </a:rPr>
                        <a:t>…usannsynlig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3469327053"/>
                  </a:ext>
                </a:extLst>
              </a:tr>
              <a:tr h="420954">
                <a:tc>
                  <a:txBody>
                    <a:bodyPr/>
                    <a:lstStyle/>
                    <a:p>
                      <a:pPr algn="ctr">
                        <a:lnSpc>
                          <a:spcPct val="107000"/>
                        </a:lnSpc>
                        <a:spcAft>
                          <a:spcPts val="800"/>
                        </a:spcAft>
                      </a:pPr>
                      <a:r>
                        <a:rPr lang="nb-NO" sz="2400" noProof="0" dirty="0">
                          <a:effectLst/>
                          <a:latin typeface="Unica One" panose="02000506000000020004"/>
                        </a:rPr>
                        <a:t>5</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5566849"/>
                  </a:ext>
                </a:extLst>
              </a:tr>
              <a:tr h="420954">
                <a:tc>
                  <a:txBody>
                    <a:bodyPr/>
                    <a:lstStyle/>
                    <a:p>
                      <a:pPr algn="ctr">
                        <a:lnSpc>
                          <a:spcPct val="107000"/>
                        </a:lnSpc>
                        <a:spcAft>
                          <a:spcPts val="800"/>
                        </a:spcAft>
                      </a:pPr>
                      <a:r>
                        <a:rPr lang="nb-NO" sz="2400" noProof="0" dirty="0">
                          <a:effectLst/>
                          <a:latin typeface="Unica One" panose="02000506000000020004"/>
                        </a:rPr>
                        <a:t>4</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8485104"/>
                  </a:ext>
                </a:extLst>
              </a:tr>
              <a:tr h="420954">
                <a:tc>
                  <a:txBody>
                    <a:bodyPr/>
                    <a:lstStyle/>
                    <a:p>
                      <a:pPr algn="ctr">
                        <a:lnSpc>
                          <a:spcPct val="107000"/>
                        </a:lnSpc>
                        <a:spcAft>
                          <a:spcPts val="800"/>
                        </a:spcAft>
                      </a:pPr>
                      <a:r>
                        <a:rPr lang="nb-NO" sz="2400" noProof="0" dirty="0">
                          <a:effectLst/>
                          <a:latin typeface="Unica One" panose="02000506000000020004"/>
                        </a:rPr>
                        <a:t>3</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endParaRPr lang="nb-NO" sz="2400" b="0" noProof="0" dirty="0">
                        <a:solidFill>
                          <a:schemeClr val="tx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5667491"/>
                  </a:ext>
                </a:extLst>
              </a:tr>
              <a:tr h="420954">
                <a:tc>
                  <a:txBody>
                    <a:bodyPr/>
                    <a:lstStyle/>
                    <a:p>
                      <a:pPr algn="ctr">
                        <a:lnSpc>
                          <a:spcPct val="107000"/>
                        </a:lnSpc>
                        <a:spcAft>
                          <a:spcPts val="800"/>
                        </a:spcAft>
                      </a:pPr>
                      <a:r>
                        <a:rPr lang="nb-NO" sz="2400" noProof="0" dirty="0">
                          <a:effectLst/>
                          <a:latin typeface="Unica One" panose="02000506000000020004"/>
                        </a:rPr>
                        <a:t>2</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531231"/>
                  </a:ext>
                </a:extLst>
              </a:tr>
              <a:tr h="420954">
                <a:tc>
                  <a:txBody>
                    <a:bodyPr/>
                    <a:lstStyle/>
                    <a:p>
                      <a:pPr algn="ctr">
                        <a:lnSpc>
                          <a:spcPct val="107000"/>
                        </a:lnSpc>
                        <a:spcAft>
                          <a:spcPts val="800"/>
                        </a:spcAft>
                      </a:pPr>
                      <a:r>
                        <a:rPr lang="nb-NO" sz="2400" noProof="0" dirty="0">
                          <a:effectLst/>
                          <a:latin typeface="Unica One" panose="02000506000000020004"/>
                        </a:rPr>
                        <a:t>1</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135131"/>
                  </a:ext>
                </a:extLst>
              </a:tr>
            </a:tbl>
          </a:graphicData>
        </a:graphic>
      </p:graphicFrame>
    </p:spTree>
    <p:extLst>
      <p:ext uri="{BB962C8B-B14F-4D97-AF65-F5344CB8AC3E}">
        <p14:creationId xmlns:p14="http://schemas.microsoft.com/office/powerpoint/2010/main" val="982544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546B-6B16-C8FC-8D0F-A7B4B888BC5A}"/>
              </a:ext>
            </a:extLst>
          </p:cNvPr>
          <p:cNvSpPr>
            <a:spLocks noGrp="1"/>
          </p:cNvSpPr>
          <p:nvPr>
            <p:ph type="title"/>
          </p:nvPr>
        </p:nvSpPr>
        <p:spPr/>
        <p:txBody>
          <a:bodyPr/>
          <a:lstStyle/>
          <a:p>
            <a:r>
              <a:rPr lang="nb-NO" dirty="0"/>
              <a:t>Skredstørrelse</a:t>
            </a:r>
          </a:p>
        </p:txBody>
      </p:sp>
      <p:graphicFrame>
        <p:nvGraphicFramePr>
          <p:cNvPr id="4" name="Content Placeholder 3">
            <a:extLst>
              <a:ext uri="{FF2B5EF4-FFF2-40B4-BE49-F238E27FC236}">
                <a16:creationId xmlns:a16="http://schemas.microsoft.com/office/drawing/2014/main" id="{FF7527EF-4BA6-3CC5-6F67-06178A35C12A}"/>
              </a:ext>
            </a:extLst>
          </p:cNvPr>
          <p:cNvGraphicFramePr>
            <a:graphicFrameLocks/>
          </p:cNvGraphicFramePr>
          <p:nvPr/>
        </p:nvGraphicFramePr>
        <p:xfrm>
          <a:off x="2974918" y="2087463"/>
          <a:ext cx="6242164" cy="3827661"/>
        </p:xfrm>
        <a:graphic>
          <a:graphicData uri="http://schemas.openxmlformats.org/drawingml/2006/table">
            <a:tbl>
              <a:tblPr firstRow="1" firstCol="1">
                <a:tableStyleId>{F5AB1C69-6EDB-4FF4-983F-18BD219EF322}</a:tableStyleId>
              </a:tblPr>
              <a:tblGrid>
                <a:gridCol w="2096077">
                  <a:extLst>
                    <a:ext uri="{9D8B030D-6E8A-4147-A177-3AD203B41FA5}">
                      <a16:colId xmlns:a16="http://schemas.microsoft.com/office/drawing/2014/main" val="3613246052"/>
                    </a:ext>
                  </a:extLst>
                </a:gridCol>
                <a:gridCol w="2096077">
                  <a:extLst>
                    <a:ext uri="{9D8B030D-6E8A-4147-A177-3AD203B41FA5}">
                      <a16:colId xmlns:a16="http://schemas.microsoft.com/office/drawing/2014/main" val="4044837849"/>
                    </a:ext>
                  </a:extLst>
                </a:gridCol>
                <a:gridCol w="2050010">
                  <a:extLst>
                    <a:ext uri="{9D8B030D-6E8A-4147-A177-3AD203B41FA5}">
                      <a16:colId xmlns:a16="http://schemas.microsoft.com/office/drawing/2014/main" val="2087767938"/>
                    </a:ext>
                  </a:extLst>
                </a:gridCol>
              </a:tblGrid>
              <a:tr h="1301937">
                <a:tc rowSpan="2">
                  <a:txBody>
                    <a:bodyPr/>
                    <a:lstStyle/>
                    <a:p>
                      <a:pPr algn="ctr">
                        <a:lnSpc>
                          <a:spcPct val="107000"/>
                        </a:lnSpc>
                        <a:spcAft>
                          <a:spcPts val="800"/>
                        </a:spcAft>
                      </a:pPr>
                      <a:r>
                        <a:rPr lang="nb-NO" sz="2400" noProof="0" dirty="0">
                          <a:effectLst/>
                          <a:latin typeface="Unica One" panose="02000506000000020004"/>
                          <a:ea typeface="Calibri" panose="020F0502020204030204" pitchFamily="34" charset="0"/>
                          <a:cs typeface="Times New Roman" panose="02020603050405020304" pitchFamily="18" charset="0"/>
                        </a:rPr>
                        <a:t>Skredstørrelse</a:t>
                      </a:r>
                    </a:p>
                  </a:txBody>
                  <a:tcPr marL="68580" marR="68580" marT="0" marB="0" anchor="ctr">
                    <a:solidFill>
                      <a:schemeClr val="accent3"/>
                    </a:solidFill>
                  </a:tcPr>
                </a:tc>
                <a:tc gridSpan="2">
                  <a:txBody>
                    <a:bodyPr/>
                    <a:lstStyle/>
                    <a:p>
                      <a:pPr algn="ctr">
                        <a:lnSpc>
                          <a:spcPct val="107000"/>
                        </a:lnSpc>
                        <a:spcAft>
                          <a:spcPts val="800"/>
                        </a:spcAft>
                      </a:pPr>
                      <a:r>
                        <a:rPr lang="nb-NO" sz="2400" noProof="0" dirty="0">
                          <a:effectLst/>
                          <a:latin typeface="Unica One" panose="02000506000000020004"/>
                        </a:rPr>
                        <a:t>Når skred løsner eller blir løst ut, er denne størrelsen...</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nb-NO"/>
                    </a:p>
                  </a:txBody>
                  <a:tcPr/>
                </a:tc>
                <a:extLst>
                  <a:ext uri="{0D108BD9-81ED-4DB2-BD59-A6C34878D82A}">
                    <a16:rowId xmlns:a16="http://schemas.microsoft.com/office/drawing/2014/main" val="812749435"/>
                  </a:ext>
                </a:extLst>
              </a:tr>
              <a:tr h="420954">
                <a:tc vMerge="1">
                  <a:txBody>
                    <a:bodyPr/>
                    <a:lstStyle/>
                    <a:p>
                      <a:endParaRPr lang="nb-NO"/>
                    </a:p>
                  </a:txBody>
                  <a:tcPr/>
                </a:tc>
                <a:tc>
                  <a:txBody>
                    <a:bodyPr/>
                    <a:lstStyle/>
                    <a:p>
                      <a:pPr algn="ctr">
                        <a:lnSpc>
                          <a:spcPct val="107000"/>
                        </a:lnSpc>
                        <a:spcAft>
                          <a:spcPts val="800"/>
                        </a:spcAft>
                      </a:pPr>
                      <a:r>
                        <a:rPr lang="nb-NO" sz="2400" noProof="0" dirty="0">
                          <a:solidFill>
                            <a:schemeClr val="bg1"/>
                          </a:solidFill>
                          <a:effectLst/>
                          <a:latin typeface="Unica One" panose="02000506000000020004"/>
                        </a:rPr>
                        <a:t>…sannsynlig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07000"/>
                        </a:lnSpc>
                        <a:spcAft>
                          <a:spcPts val="800"/>
                        </a:spcAft>
                      </a:pPr>
                      <a:r>
                        <a:rPr lang="nb-NO" sz="2400" noProof="0" dirty="0">
                          <a:solidFill>
                            <a:schemeClr val="bg1"/>
                          </a:solidFill>
                          <a:effectLst/>
                          <a:latin typeface="Unica One" panose="02000506000000020004"/>
                        </a:rPr>
                        <a:t>…usannsynlig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3469327053"/>
                  </a:ext>
                </a:extLst>
              </a:tr>
              <a:tr h="420954">
                <a:tc>
                  <a:txBody>
                    <a:bodyPr/>
                    <a:lstStyle/>
                    <a:p>
                      <a:pPr algn="ctr">
                        <a:lnSpc>
                          <a:spcPct val="107000"/>
                        </a:lnSpc>
                        <a:spcAft>
                          <a:spcPts val="800"/>
                        </a:spcAft>
                      </a:pPr>
                      <a:r>
                        <a:rPr lang="nb-NO" sz="2400" noProof="0" dirty="0">
                          <a:effectLst/>
                          <a:latin typeface="Unica One" panose="02000506000000020004"/>
                        </a:rPr>
                        <a:t>5</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5566849"/>
                  </a:ext>
                </a:extLst>
              </a:tr>
              <a:tr h="420954">
                <a:tc>
                  <a:txBody>
                    <a:bodyPr/>
                    <a:lstStyle/>
                    <a:p>
                      <a:pPr algn="ctr">
                        <a:lnSpc>
                          <a:spcPct val="107000"/>
                        </a:lnSpc>
                        <a:spcAft>
                          <a:spcPts val="800"/>
                        </a:spcAft>
                      </a:pPr>
                      <a:r>
                        <a:rPr lang="nb-NO" sz="2400" noProof="0" dirty="0">
                          <a:effectLst/>
                          <a:latin typeface="Unica One" panose="02000506000000020004"/>
                        </a:rPr>
                        <a:t>4</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8485104"/>
                  </a:ext>
                </a:extLst>
              </a:tr>
              <a:tr h="420954">
                <a:tc>
                  <a:txBody>
                    <a:bodyPr/>
                    <a:lstStyle/>
                    <a:p>
                      <a:pPr algn="ctr">
                        <a:lnSpc>
                          <a:spcPct val="107000"/>
                        </a:lnSpc>
                        <a:spcAft>
                          <a:spcPts val="800"/>
                        </a:spcAft>
                      </a:pPr>
                      <a:r>
                        <a:rPr lang="nb-NO" sz="2400" noProof="0" dirty="0">
                          <a:effectLst/>
                          <a:latin typeface="Unica One" panose="02000506000000020004"/>
                        </a:rPr>
                        <a:t>3</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b="0" noProof="0" dirty="0">
                          <a:solidFill>
                            <a:schemeClr val="tx1"/>
                          </a:solidFill>
                          <a:effectLst/>
                          <a:latin typeface="Unica One" panose="02000506000000020004"/>
                        </a:rPr>
                        <a:t>x</a:t>
                      </a:r>
                      <a:endParaRPr lang="nb-NO" sz="2400" b="0" noProof="0" dirty="0">
                        <a:solidFill>
                          <a:schemeClr val="tx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5667491"/>
                  </a:ext>
                </a:extLst>
              </a:tr>
              <a:tr h="420954">
                <a:tc>
                  <a:txBody>
                    <a:bodyPr/>
                    <a:lstStyle/>
                    <a:p>
                      <a:pPr algn="ctr">
                        <a:lnSpc>
                          <a:spcPct val="107000"/>
                        </a:lnSpc>
                        <a:spcAft>
                          <a:spcPts val="800"/>
                        </a:spcAft>
                      </a:pPr>
                      <a:r>
                        <a:rPr lang="nb-NO" sz="2400" noProof="0" dirty="0">
                          <a:effectLst/>
                          <a:latin typeface="Unica One" panose="02000506000000020004"/>
                        </a:rPr>
                        <a:t>2</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531231"/>
                  </a:ext>
                </a:extLst>
              </a:tr>
              <a:tr h="420954">
                <a:tc>
                  <a:txBody>
                    <a:bodyPr/>
                    <a:lstStyle/>
                    <a:p>
                      <a:pPr algn="ctr">
                        <a:lnSpc>
                          <a:spcPct val="107000"/>
                        </a:lnSpc>
                        <a:spcAft>
                          <a:spcPts val="800"/>
                        </a:spcAft>
                      </a:pPr>
                      <a:r>
                        <a:rPr lang="nb-NO" sz="2400" noProof="0" dirty="0">
                          <a:effectLst/>
                          <a:latin typeface="Unica One" panose="02000506000000020004"/>
                        </a:rPr>
                        <a:t>1</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135131"/>
                  </a:ext>
                </a:extLst>
              </a:tr>
            </a:tbl>
          </a:graphicData>
        </a:graphic>
      </p:graphicFrame>
    </p:spTree>
    <p:extLst>
      <p:ext uri="{BB962C8B-B14F-4D97-AF65-F5344CB8AC3E}">
        <p14:creationId xmlns:p14="http://schemas.microsoft.com/office/powerpoint/2010/main" val="380873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546B-6B16-C8FC-8D0F-A7B4B888BC5A}"/>
              </a:ext>
            </a:extLst>
          </p:cNvPr>
          <p:cNvSpPr>
            <a:spLocks noGrp="1"/>
          </p:cNvSpPr>
          <p:nvPr>
            <p:ph type="title"/>
          </p:nvPr>
        </p:nvSpPr>
        <p:spPr/>
        <p:txBody>
          <a:bodyPr/>
          <a:lstStyle/>
          <a:p>
            <a:r>
              <a:rPr lang="nb-NO" dirty="0"/>
              <a:t>Skredstørrelse</a:t>
            </a:r>
          </a:p>
        </p:txBody>
      </p:sp>
      <p:graphicFrame>
        <p:nvGraphicFramePr>
          <p:cNvPr id="4" name="Content Placeholder 3">
            <a:extLst>
              <a:ext uri="{FF2B5EF4-FFF2-40B4-BE49-F238E27FC236}">
                <a16:creationId xmlns:a16="http://schemas.microsoft.com/office/drawing/2014/main" id="{FF7527EF-4BA6-3CC5-6F67-06178A35C12A}"/>
              </a:ext>
            </a:extLst>
          </p:cNvPr>
          <p:cNvGraphicFramePr>
            <a:graphicFrameLocks/>
          </p:cNvGraphicFramePr>
          <p:nvPr/>
        </p:nvGraphicFramePr>
        <p:xfrm>
          <a:off x="2974918" y="2087463"/>
          <a:ext cx="6242164" cy="3827661"/>
        </p:xfrm>
        <a:graphic>
          <a:graphicData uri="http://schemas.openxmlformats.org/drawingml/2006/table">
            <a:tbl>
              <a:tblPr firstRow="1" firstCol="1">
                <a:tableStyleId>{F5AB1C69-6EDB-4FF4-983F-18BD219EF322}</a:tableStyleId>
              </a:tblPr>
              <a:tblGrid>
                <a:gridCol w="2096077">
                  <a:extLst>
                    <a:ext uri="{9D8B030D-6E8A-4147-A177-3AD203B41FA5}">
                      <a16:colId xmlns:a16="http://schemas.microsoft.com/office/drawing/2014/main" val="3613246052"/>
                    </a:ext>
                  </a:extLst>
                </a:gridCol>
                <a:gridCol w="2096077">
                  <a:extLst>
                    <a:ext uri="{9D8B030D-6E8A-4147-A177-3AD203B41FA5}">
                      <a16:colId xmlns:a16="http://schemas.microsoft.com/office/drawing/2014/main" val="4044837849"/>
                    </a:ext>
                  </a:extLst>
                </a:gridCol>
                <a:gridCol w="2050010">
                  <a:extLst>
                    <a:ext uri="{9D8B030D-6E8A-4147-A177-3AD203B41FA5}">
                      <a16:colId xmlns:a16="http://schemas.microsoft.com/office/drawing/2014/main" val="2087767938"/>
                    </a:ext>
                  </a:extLst>
                </a:gridCol>
              </a:tblGrid>
              <a:tr h="1301937">
                <a:tc rowSpan="2">
                  <a:txBody>
                    <a:bodyPr/>
                    <a:lstStyle/>
                    <a:p>
                      <a:pPr algn="ctr">
                        <a:lnSpc>
                          <a:spcPct val="107000"/>
                        </a:lnSpc>
                        <a:spcAft>
                          <a:spcPts val="800"/>
                        </a:spcAft>
                      </a:pPr>
                      <a:r>
                        <a:rPr lang="nb-NO" sz="2400" noProof="0" dirty="0">
                          <a:effectLst/>
                          <a:latin typeface="Unica One" panose="02000506000000020004"/>
                          <a:ea typeface="Calibri" panose="020F0502020204030204" pitchFamily="34" charset="0"/>
                          <a:cs typeface="Times New Roman" panose="02020603050405020304" pitchFamily="18" charset="0"/>
                        </a:rPr>
                        <a:t>Skredstørrelse</a:t>
                      </a:r>
                    </a:p>
                  </a:txBody>
                  <a:tcPr marL="68580" marR="68580" marT="0" marB="0" anchor="ctr">
                    <a:solidFill>
                      <a:schemeClr val="accent3"/>
                    </a:solidFill>
                  </a:tcPr>
                </a:tc>
                <a:tc gridSpan="2">
                  <a:txBody>
                    <a:bodyPr/>
                    <a:lstStyle/>
                    <a:p>
                      <a:pPr algn="ctr">
                        <a:lnSpc>
                          <a:spcPct val="107000"/>
                        </a:lnSpc>
                        <a:spcAft>
                          <a:spcPts val="800"/>
                        </a:spcAft>
                      </a:pPr>
                      <a:r>
                        <a:rPr lang="nb-NO" sz="2400" noProof="0" dirty="0">
                          <a:effectLst/>
                          <a:latin typeface="Unica One" panose="02000506000000020004"/>
                        </a:rPr>
                        <a:t>Når skred løsner eller blir løst ut, er denne størrelsen...</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nb-NO"/>
                    </a:p>
                  </a:txBody>
                  <a:tcPr/>
                </a:tc>
                <a:extLst>
                  <a:ext uri="{0D108BD9-81ED-4DB2-BD59-A6C34878D82A}">
                    <a16:rowId xmlns:a16="http://schemas.microsoft.com/office/drawing/2014/main" val="812749435"/>
                  </a:ext>
                </a:extLst>
              </a:tr>
              <a:tr h="420954">
                <a:tc vMerge="1">
                  <a:txBody>
                    <a:bodyPr/>
                    <a:lstStyle/>
                    <a:p>
                      <a:endParaRPr lang="nb-NO"/>
                    </a:p>
                  </a:txBody>
                  <a:tcPr/>
                </a:tc>
                <a:tc>
                  <a:txBody>
                    <a:bodyPr/>
                    <a:lstStyle/>
                    <a:p>
                      <a:pPr algn="ctr">
                        <a:lnSpc>
                          <a:spcPct val="107000"/>
                        </a:lnSpc>
                        <a:spcAft>
                          <a:spcPts val="800"/>
                        </a:spcAft>
                      </a:pPr>
                      <a:r>
                        <a:rPr lang="nb-NO" sz="2400" noProof="0" dirty="0">
                          <a:solidFill>
                            <a:schemeClr val="bg1"/>
                          </a:solidFill>
                          <a:effectLst/>
                          <a:latin typeface="Unica One" panose="02000506000000020004"/>
                        </a:rPr>
                        <a:t>…sannsynlig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07000"/>
                        </a:lnSpc>
                        <a:spcAft>
                          <a:spcPts val="800"/>
                        </a:spcAft>
                      </a:pPr>
                      <a:r>
                        <a:rPr lang="nb-NO" sz="2400" noProof="0" dirty="0">
                          <a:solidFill>
                            <a:schemeClr val="bg1"/>
                          </a:solidFill>
                          <a:effectLst/>
                          <a:latin typeface="Unica One" panose="02000506000000020004"/>
                        </a:rPr>
                        <a:t>…usannsynlig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3469327053"/>
                  </a:ext>
                </a:extLst>
              </a:tr>
              <a:tr h="420954">
                <a:tc>
                  <a:txBody>
                    <a:bodyPr/>
                    <a:lstStyle/>
                    <a:p>
                      <a:pPr algn="ctr">
                        <a:lnSpc>
                          <a:spcPct val="107000"/>
                        </a:lnSpc>
                        <a:spcAft>
                          <a:spcPts val="800"/>
                        </a:spcAft>
                      </a:pPr>
                      <a:r>
                        <a:rPr lang="nb-NO" sz="2400" noProof="0" dirty="0">
                          <a:effectLst/>
                          <a:latin typeface="Unica One" panose="02000506000000020004"/>
                        </a:rPr>
                        <a:t>5</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5566849"/>
                  </a:ext>
                </a:extLst>
              </a:tr>
              <a:tr h="420954">
                <a:tc>
                  <a:txBody>
                    <a:bodyPr/>
                    <a:lstStyle/>
                    <a:p>
                      <a:pPr algn="ctr">
                        <a:lnSpc>
                          <a:spcPct val="107000"/>
                        </a:lnSpc>
                        <a:spcAft>
                          <a:spcPts val="800"/>
                        </a:spcAft>
                      </a:pPr>
                      <a:r>
                        <a:rPr lang="nb-NO" sz="2400" noProof="0" dirty="0">
                          <a:effectLst/>
                          <a:latin typeface="Unica One" panose="02000506000000020004"/>
                        </a:rPr>
                        <a:t>4</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8485104"/>
                  </a:ext>
                </a:extLst>
              </a:tr>
              <a:tr h="420954">
                <a:tc>
                  <a:txBody>
                    <a:bodyPr/>
                    <a:lstStyle/>
                    <a:p>
                      <a:pPr algn="ctr">
                        <a:lnSpc>
                          <a:spcPct val="107000"/>
                        </a:lnSpc>
                        <a:spcAft>
                          <a:spcPts val="800"/>
                        </a:spcAft>
                      </a:pPr>
                      <a:r>
                        <a:rPr lang="nb-NO" sz="2400" noProof="0" dirty="0">
                          <a:effectLst/>
                          <a:latin typeface="Unica One" panose="02000506000000020004"/>
                        </a:rPr>
                        <a:t>3</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b="1" noProof="0" dirty="0">
                          <a:solidFill>
                            <a:srgbClr val="FF0000"/>
                          </a:solidFill>
                          <a:effectLst/>
                          <a:latin typeface="Unica One" panose="02000506000000020004"/>
                        </a:rPr>
                        <a:t>x</a:t>
                      </a:r>
                      <a:endParaRPr lang="nb-NO" sz="2400" b="1" noProof="0" dirty="0">
                        <a:solidFill>
                          <a:srgbClr val="FF0000"/>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5667491"/>
                  </a:ext>
                </a:extLst>
              </a:tr>
              <a:tr h="420954">
                <a:tc>
                  <a:txBody>
                    <a:bodyPr/>
                    <a:lstStyle/>
                    <a:p>
                      <a:pPr algn="ctr">
                        <a:lnSpc>
                          <a:spcPct val="107000"/>
                        </a:lnSpc>
                        <a:spcAft>
                          <a:spcPts val="800"/>
                        </a:spcAft>
                      </a:pPr>
                      <a:r>
                        <a:rPr lang="nb-NO" sz="2400" noProof="0" dirty="0">
                          <a:effectLst/>
                          <a:latin typeface="Unica One" panose="02000506000000020004"/>
                        </a:rPr>
                        <a:t>2</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531231"/>
                  </a:ext>
                </a:extLst>
              </a:tr>
              <a:tr h="420954">
                <a:tc>
                  <a:txBody>
                    <a:bodyPr/>
                    <a:lstStyle/>
                    <a:p>
                      <a:pPr algn="ctr">
                        <a:lnSpc>
                          <a:spcPct val="107000"/>
                        </a:lnSpc>
                        <a:spcAft>
                          <a:spcPts val="800"/>
                        </a:spcAft>
                      </a:pPr>
                      <a:r>
                        <a:rPr lang="nb-NO" sz="2400" noProof="0" dirty="0">
                          <a:effectLst/>
                          <a:latin typeface="Unica One" panose="02000506000000020004"/>
                        </a:rPr>
                        <a:t>1</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135131"/>
                  </a:ext>
                </a:extLst>
              </a:tr>
            </a:tbl>
          </a:graphicData>
        </a:graphic>
      </p:graphicFrame>
    </p:spTree>
    <p:extLst>
      <p:ext uri="{BB962C8B-B14F-4D97-AF65-F5344CB8AC3E}">
        <p14:creationId xmlns:p14="http://schemas.microsoft.com/office/powerpoint/2010/main" val="396907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98D7-D4AD-83DD-764F-DA18D68C0E66}"/>
              </a:ext>
            </a:extLst>
          </p:cNvPr>
          <p:cNvSpPr>
            <a:spLocks noGrp="1"/>
          </p:cNvSpPr>
          <p:nvPr>
            <p:ph type="title"/>
          </p:nvPr>
        </p:nvSpPr>
        <p:spPr/>
        <p:txBody>
          <a:bodyPr/>
          <a:lstStyle/>
          <a:p>
            <a:endParaRPr lang="nb-NO" dirty="0"/>
          </a:p>
        </p:txBody>
      </p:sp>
      <p:pic>
        <p:nvPicPr>
          <p:cNvPr id="5" name="Content Placeholder 4" descr="A picture containing lamp&#10;&#10;Description automatically generated">
            <a:extLst>
              <a:ext uri="{FF2B5EF4-FFF2-40B4-BE49-F238E27FC236}">
                <a16:creationId xmlns:a16="http://schemas.microsoft.com/office/drawing/2014/main" id="{4940FBDD-87AD-87D3-0227-CD2E881279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
        <p:nvSpPr>
          <p:cNvPr id="3" name="Callout: Bent Line 2">
            <a:extLst>
              <a:ext uri="{FF2B5EF4-FFF2-40B4-BE49-F238E27FC236}">
                <a16:creationId xmlns:a16="http://schemas.microsoft.com/office/drawing/2014/main" id="{70E23C3D-ABA5-9B49-496F-86546071E2D4}"/>
              </a:ext>
            </a:extLst>
          </p:cNvPr>
          <p:cNvSpPr/>
          <p:nvPr/>
        </p:nvSpPr>
        <p:spPr>
          <a:xfrm>
            <a:off x="290539" y="2024221"/>
            <a:ext cx="1954530" cy="1943100"/>
          </a:xfrm>
          <a:prstGeom prst="borderCallout2">
            <a:avLst>
              <a:gd name="adj1" fmla="val 46986"/>
              <a:gd name="adj2" fmla="val 109796"/>
              <a:gd name="adj3" fmla="val 53456"/>
              <a:gd name="adj4" fmla="val 145321"/>
              <a:gd name="adj5" fmla="val 103088"/>
              <a:gd name="adj6" fmla="val 208304"/>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Finnes det et eller flere skredproblemer?</a:t>
            </a:r>
          </a:p>
        </p:txBody>
      </p:sp>
    </p:spTree>
    <p:extLst>
      <p:ext uri="{BB962C8B-B14F-4D97-AF65-F5344CB8AC3E}">
        <p14:creationId xmlns:p14="http://schemas.microsoft.com/office/powerpoint/2010/main" val="3991035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1AE4-FF18-031F-981F-AC7B2AECF339}"/>
              </a:ext>
            </a:extLst>
          </p:cNvPr>
          <p:cNvSpPr>
            <a:spLocks noGrp="1"/>
          </p:cNvSpPr>
          <p:nvPr>
            <p:ph type="title"/>
          </p:nvPr>
        </p:nvSpPr>
        <p:spPr/>
        <p:txBody>
          <a:bodyPr/>
          <a:lstStyle/>
          <a:p>
            <a:endParaRPr lang="nb-NO"/>
          </a:p>
        </p:txBody>
      </p:sp>
      <p:pic>
        <p:nvPicPr>
          <p:cNvPr id="5" name="Content Placeholder 4" descr="A picture containing diagram&#10;&#10;Description automatically generated">
            <a:extLst>
              <a:ext uri="{FF2B5EF4-FFF2-40B4-BE49-F238E27FC236}">
                <a16:creationId xmlns:a16="http://schemas.microsoft.com/office/drawing/2014/main" id="{2445A1C2-5DB6-0D43-52B3-699E2D8185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
        <p:nvSpPr>
          <p:cNvPr id="3" name="Callout: Bent Line 2">
            <a:extLst>
              <a:ext uri="{FF2B5EF4-FFF2-40B4-BE49-F238E27FC236}">
                <a16:creationId xmlns:a16="http://schemas.microsoft.com/office/drawing/2014/main" id="{FB3D3E44-BB09-5690-8B0A-26786D4C12BC}"/>
              </a:ext>
            </a:extLst>
          </p:cNvPr>
          <p:cNvSpPr/>
          <p:nvPr/>
        </p:nvSpPr>
        <p:spPr>
          <a:xfrm>
            <a:off x="290539" y="2024221"/>
            <a:ext cx="1954530" cy="1943100"/>
          </a:xfrm>
          <a:prstGeom prst="borderCallout2">
            <a:avLst>
              <a:gd name="adj1" fmla="val 46986"/>
              <a:gd name="adj2" fmla="val 109796"/>
              <a:gd name="adj3" fmla="val 53456"/>
              <a:gd name="adj4" fmla="val 145321"/>
              <a:gd name="adj5" fmla="val 103088"/>
              <a:gd name="adj6" fmla="val 208304"/>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Hvor og når?</a:t>
            </a:r>
          </a:p>
        </p:txBody>
      </p:sp>
    </p:spTree>
    <p:extLst>
      <p:ext uri="{BB962C8B-B14F-4D97-AF65-F5344CB8AC3E}">
        <p14:creationId xmlns:p14="http://schemas.microsoft.com/office/powerpoint/2010/main" val="2624920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D021-1C88-6458-9F4B-FCB43140D851}"/>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A94A1E54-29C4-8B5C-007B-458B94ED51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
        <p:nvSpPr>
          <p:cNvPr id="3" name="Callout: Bent Line 2">
            <a:extLst>
              <a:ext uri="{FF2B5EF4-FFF2-40B4-BE49-F238E27FC236}">
                <a16:creationId xmlns:a16="http://schemas.microsoft.com/office/drawing/2014/main" id="{6971BAF3-C02F-5B48-375F-AC3AF50CA00C}"/>
              </a:ext>
            </a:extLst>
          </p:cNvPr>
          <p:cNvSpPr/>
          <p:nvPr/>
        </p:nvSpPr>
        <p:spPr>
          <a:xfrm>
            <a:off x="290539" y="2024221"/>
            <a:ext cx="1954530" cy="1943100"/>
          </a:xfrm>
          <a:prstGeom prst="borderCallout2">
            <a:avLst>
              <a:gd name="adj1" fmla="val 46986"/>
              <a:gd name="adj2" fmla="val 109796"/>
              <a:gd name="adj3" fmla="val 53456"/>
              <a:gd name="adj4" fmla="val 145321"/>
              <a:gd name="adj5" fmla="val 103088"/>
              <a:gd name="adj6" fmla="val 208304"/>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Hva er utløsbarhet, utbredelse i valgt område?</a:t>
            </a:r>
          </a:p>
        </p:txBody>
      </p:sp>
    </p:spTree>
    <p:extLst>
      <p:ext uri="{BB962C8B-B14F-4D97-AF65-F5344CB8AC3E}">
        <p14:creationId xmlns:p14="http://schemas.microsoft.com/office/powerpoint/2010/main" val="1786678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73B4-9F27-22C1-D6B3-E070EB89844E}"/>
              </a:ext>
            </a:extLst>
          </p:cNvPr>
          <p:cNvSpPr>
            <a:spLocks noGrp="1"/>
          </p:cNvSpPr>
          <p:nvPr>
            <p:ph type="title"/>
          </p:nvPr>
        </p:nvSpPr>
        <p:spPr/>
        <p:txBody>
          <a:bodyPr/>
          <a:lstStyle/>
          <a:p>
            <a:endParaRPr lang="nb-NO"/>
          </a:p>
        </p:txBody>
      </p:sp>
      <p:pic>
        <p:nvPicPr>
          <p:cNvPr id="5" name="Content Placeholder 4" descr="A picture containing shape&#10;&#10;Description automatically generated">
            <a:extLst>
              <a:ext uri="{FF2B5EF4-FFF2-40B4-BE49-F238E27FC236}">
                <a16:creationId xmlns:a16="http://schemas.microsoft.com/office/drawing/2014/main" id="{F21535DB-D592-2624-C6C9-CC6472E049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
        <p:nvSpPr>
          <p:cNvPr id="3" name="Callout: Bent Line 2">
            <a:extLst>
              <a:ext uri="{FF2B5EF4-FFF2-40B4-BE49-F238E27FC236}">
                <a16:creationId xmlns:a16="http://schemas.microsoft.com/office/drawing/2014/main" id="{891C2149-FCE9-AD68-2BDC-9D46FE9FDA83}"/>
              </a:ext>
            </a:extLst>
          </p:cNvPr>
          <p:cNvSpPr/>
          <p:nvPr/>
        </p:nvSpPr>
        <p:spPr>
          <a:xfrm>
            <a:off x="290539" y="2024221"/>
            <a:ext cx="1954530" cy="1943100"/>
          </a:xfrm>
          <a:prstGeom prst="borderCallout2">
            <a:avLst>
              <a:gd name="adj1" fmla="val 46986"/>
              <a:gd name="adj2" fmla="val 109796"/>
              <a:gd name="adj3" fmla="val 53456"/>
              <a:gd name="adj4" fmla="val 145321"/>
              <a:gd name="adj5" fmla="val 103088"/>
              <a:gd name="adj6" fmla="val 208304"/>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Hva er utløsbarhet, utbredelse i valgt område?</a:t>
            </a:r>
          </a:p>
        </p:txBody>
      </p:sp>
      <p:sp>
        <p:nvSpPr>
          <p:cNvPr id="4" name="Callout: Bent Line 3">
            <a:extLst>
              <a:ext uri="{FF2B5EF4-FFF2-40B4-BE49-F238E27FC236}">
                <a16:creationId xmlns:a16="http://schemas.microsoft.com/office/drawing/2014/main" id="{61A68F94-86B2-2D52-B3DE-4644CA5ABCC9}"/>
              </a:ext>
            </a:extLst>
          </p:cNvPr>
          <p:cNvSpPr/>
          <p:nvPr/>
        </p:nvSpPr>
        <p:spPr>
          <a:xfrm>
            <a:off x="8763979" y="786607"/>
            <a:ext cx="1954530" cy="1943100"/>
          </a:xfrm>
          <a:prstGeom prst="borderCallout2">
            <a:avLst>
              <a:gd name="adj1" fmla="val 50515"/>
              <a:gd name="adj2" fmla="val -5409"/>
              <a:gd name="adj3" fmla="val 60515"/>
              <a:gd name="adj4" fmla="val -36550"/>
              <a:gd name="adj5" fmla="val 116029"/>
              <a:gd name="adj6" fmla="val -75907"/>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Er det stor variasjon (av UUS) innafor valgt område?</a:t>
            </a:r>
          </a:p>
        </p:txBody>
      </p:sp>
      <p:pic>
        <p:nvPicPr>
          <p:cNvPr id="7" name="Picture 6">
            <a:extLst>
              <a:ext uri="{FF2B5EF4-FFF2-40B4-BE49-F238E27FC236}">
                <a16:creationId xmlns:a16="http://schemas.microsoft.com/office/drawing/2014/main" id="{8937B8AE-1760-3C8B-E259-7B4E7D532B14}"/>
              </a:ext>
            </a:extLst>
          </p:cNvPr>
          <p:cNvPicPr>
            <a:picLocks noChangeAspect="1"/>
          </p:cNvPicPr>
          <p:nvPr/>
        </p:nvPicPr>
        <p:blipFill>
          <a:blip r:embed="rId3"/>
          <a:stretch>
            <a:fillRect/>
          </a:stretch>
        </p:blipFill>
        <p:spPr>
          <a:xfrm>
            <a:off x="6511215" y="4001294"/>
            <a:ext cx="1066949" cy="895475"/>
          </a:xfrm>
          <a:prstGeom prst="rect">
            <a:avLst/>
          </a:prstGeom>
        </p:spPr>
      </p:pic>
      <p:sp>
        <p:nvSpPr>
          <p:cNvPr id="8" name="Callout: Bent Line 7">
            <a:extLst>
              <a:ext uri="{FF2B5EF4-FFF2-40B4-BE49-F238E27FC236}">
                <a16:creationId xmlns:a16="http://schemas.microsoft.com/office/drawing/2014/main" id="{65D991C0-D8B5-8740-CEEB-F952C2806B1B}"/>
              </a:ext>
            </a:extLst>
          </p:cNvPr>
          <p:cNvSpPr/>
          <p:nvPr/>
        </p:nvSpPr>
        <p:spPr>
          <a:xfrm>
            <a:off x="8763979" y="3327877"/>
            <a:ext cx="1954530" cy="895475"/>
          </a:xfrm>
          <a:prstGeom prst="borderCallout2">
            <a:avLst>
              <a:gd name="adj1" fmla="val 50515"/>
              <a:gd name="adj2" fmla="val -5409"/>
              <a:gd name="adj3" fmla="val 60515"/>
              <a:gd name="adj4" fmla="val -36550"/>
              <a:gd name="adj5" fmla="val 109573"/>
              <a:gd name="adj6" fmla="val -79415"/>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…kan være i rom og tid.</a:t>
            </a:r>
          </a:p>
        </p:txBody>
      </p:sp>
    </p:spTree>
    <p:extLst>
      <p:ext uri="{BB962C8B-B14F-4D97-AF65-F5344CB8AC3E}">
        <p14:creationId xmlns:p14="http://schemas.microsoft.com/office/powerpoint/2010/main" val="846000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DD95-3754-D8B5-6236-062101D3FF85}"/>
              </a:ext>
            </a:extLst>
          </p:cNvPr>
          <p:cNvSpPr>
            <a:spLocks noGrp="1"/>
          </p:cNvSpPr>
          <p:nvPr>
            <p:ph type="title"/>
          </p:nvPr>
        </p:nvSpPr>
        <p:spPr/>
        <p:txBody>
          <a:bodyPr/>
          <a:lstStyle/>
          <a:p>
            <a:endParaRPr lang="nb-NO"/>
          </a:p>
        </p:txBody>
      </p:sp>
      <p:pic>
        <p:nvPicPr>
          <p:cNvPr id="5" name="Content Placeholder 4" descr="A picture containing shape&#10;&#10;Description automatically generated">
            <a:extLst>
              <a:ext uri="{FF2B5EF4-FFF2-40B4-BE49-F238E27FC236}">
                <a16:creationId xmlns:a16="http://schemas.microsoft.com/office/drawing/2014/main" id="{1E6C20C1-7738-E7A0-4DB2-90A0DBE04B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Tree>
    <p:extLst>
      <p:ext uri="{BB962C8B-B14F-4D97-AF65-F5344CB8AC3E}">
        <p14:creationId xmlns:p14="http://schemas.microsoft.com/office/powerpoint/2010/main" val="3732226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8E50-DDCC-CC0F-D08A-331126878D77}"/>
              </a:ext>
            </a:extLst>
          </p:cNvPr>
          <p:cNvSpPr>
            <a:spLocks noGrp="1"/>
          </p:cNvSpPr>
          <p:nvPr>
            <p:ph type="title"/>
          </p:nvPr>
        </p:nvSpPr>
        <p:spPr/>
        <p:txBody>
          <a:bodyPr/>
          <a:lstStyle/>
          <a:p>
            <a:endParaRPr lang="nb-NO"/>
          </a:p>
        </p:txBody>
      </p:sp>
      <p:pic>
        <p:nvPicPr>
          <p:cNvPr id="5" name="Content Placeholder 4" descr="Shape&#10;&#10;Description automatically generated">
            <a:extLst>
              <a:ext uri="{FF2B5EF4-FFF2-40B4-BE49-F238E27FC236}">
                <a16:creationId xmlns:a16="http://schemas.microsoft.com/office/drawing/2014/main" id="{07A539B0-9EC0-0900-857C-0B5435D38D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Tree>
    <p:extLst>
      <p:ext uri="{BB962C8B-B14F-4D97-AF65-F5344CB8AC3E}">
        <p14:creationId xmlns:p14="http://schemas.microsoft.com/office/powerpoint/2010/main" val="1619240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945-67A0-5D02-FEEC-CD866BA09B05}"/>
              </a:ext>
            </a:extLst>
          </p:cNvPr>
          <p:cNvSpPr>
            <a:spLocks noGrp="1"/>
          </p:cNvSpPr>
          <p:nvPr>
            <p:ph type="title"/>
          </p:nvPr>
        </p:nvSpPr>
        <p:spPr/>
        <p:txBody>
          <a:bodyPr/>
          <a:lstStyle/>
          <a:p>
            <a:endParaRPr lang="nb-NO"/>
          </a:p>
        </p:txBody>
      </p:sp>
      <p:pic>
        <p:nvPicPr>
          <p:cNvPr id="5" name="Content Placeholder 4" descr="Shape&#10;&#10;Description automatically generated">
            <a:extLst>
              <a:ext uri="{FF2B5EF4-FFF2-40B4-BE49-F238E27FC236}">
                <a16:creationId xmlns:a16="http://schemas.microsoft.com/office/drawing/2014/main" id="{261CD98B-E02B-A822-E979-2BBEA7ED46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159" y="1825625"/>
            <a:ext cx="6261681" cy="4351338"/>
          </a:xfrm>
        </p:spPr>
      </p:pic>
      <p:sp>
        <p:nvSpPr>
          <p:cNvPr id="3" name="Rectangle 2">
            <a:extLst>
              <a:ext uri="{FF2B5EF4-FFF2-40B4-BE49-F238E27FC236}">
                <a16:creationId xmlns:a16="http://schemas.microsoft.com/office/drawing/2014/main" id="{9484F5DD-8C92-DC35-D49F-B45178AE01DD}"/>
              </a:ext>
            </a:extLst>
          </p:cNvPr>
          <p:cNvSpPr/>
          <p:nvPr/>
        </p:nvSpPr>
        <p:spPr>
          <a:xfrm>
            <a:off x="1960733" y="1027906"/>
            <a:ext cx="8270531" cy="1027590"/>
          </a:xfrm>
          <a:prstGeom prst="rect">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Velg FG i matrisen basert på utløsbarhet, utbredelse i mest utsatt område?</a:t>
            </a:r>
          </a:p>
        </p:txBody>
      </p:sp>
    </p:spTree>
    <p:extLst>
      <p:ext uri="{BB962C8B-B14F-4D97-AF65-F5344CB8AC3E}">
        <p14:creationId xmlns:p14="http://schemas.microsoft.com/office/powerpoint/2010/main" val="267791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81E24F0-C9C3-4A25-B57E-91BBE9BF62CB}"/>
              </a:ext>
            </a:extLst>
          </p:cNvPr>
          <p:cNvPicPr>
            <a:picLocks noChangeAspect="1"/>
          </p:cNvPicPr>
          <p:nvPr/>
        </p:nvPicPr>
        <p:blipFill>
          <a:blip r:embed="rId3"/>
          <a:stretch>
            <a:fillRect/>
          </a:stretch>
        </p:blipFill>
        <p:spPr>
          <a:xfrm>
            <a:off x="2524673" y="652075"/>
            <a:ext cx="6668431" cy="5553850"/>
          </a:xfrm>
          <a:prstGeom prst="rect">
            <a:avLst/>
          </a:prstGeom>
        </p:spPr>
      </p:pic>
      <p:sp>
        <p:nvSpPr>
          <p:cNvPr id="2" name="Rektangel 1">
            <a:extLst>
              <a:ext uri="{FF2B5EF4-FFF2-40B4-BE49-F238E27FC236}">
                <a16:creationId xmlns:a16="http://schemas.microsoft.com/office/drawing/2014/main" id="{025F9DA3-3D08-40A9-867D-563A45D7BC2A}"/>
              </a:ext>
            </a:extLst>
          </p:cNvPr>
          <p:cNvSpPr/>
          <p:nvPr/>
        </p:nvSpPr>
        <p:spPr>
          <a:xfrm>
            <a:off x="5875362" y="1400315"/>
            <a:ext cx="419622"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ktangel 2">
            <a:extLst>
              <a:ext uri="{FF2B5EF4-FFF2-40B4-BE49-F238E27FC236}">
                <a16:creationId xmlns:a16="http://schemas.microsoft.com/office/drawing/2014/main" id="{92ECC217-753F-4C4A-848E-BC8F9EB6B515}"/>
              </a:ext>
            </a:extLst>
          </p:cNvPr>
          <p:cNvSpPr/>
          <p:nvPr/>
        </p:nvSpPr>
        <p:spPr>
          <a:xfrm>
            <a:off x="7096649" y="3038093"/>
            <a:ext cx="1515649"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3">
            <a:extLst>
              <a:ext uri="{FF2B5EF4-FFF2-40B4-BE49-F238E27FC236}">
                <a16:creationId xmlns:a16="http://schemas.microsoft.com/office/drawing/2014/main" id="{B8A55AF1-F060-47BB-9C81-6B0F03CD7A09}"/>
              </a:ext>
            </a:extLst>
          </p:cNvPr>
          <p:cNvSpPr/>
          <p:nvPr/>
        </p:nvSpPr>
        <p:spPr>
          <a:xfrm>
            <a:off x="6447384" y="2285298"/>
            <a:ext cx="2427962"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2753DEFE-39D2-4F5B-93A2-8435E60F9C98}"/>
              </a:ext>
            </a:extLst>
          </p:cNvPr>
          <p:cNvSpPr/>
          <p:nvPr/>
        </p:nvSpPr>
        <p:spPr>
          <a:xfrm>
            <a:off x="7096648" y="2110978"/>
            <a:ext cx="1903957"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ktangel 12">
            <a:extLst>
              <a:ext uri="{FF2B5EF4-FFF2-40B4-BE49-F238E27FC236}">
                <a16:creationId xmlns:a16="http://schemas.microsoft.com/office/drawing/2014/main" id="{00932C71-BD95-4897-B969-65F173BB0E4D}"/>
              </a:ext>
            </a:extLst>
          </p:cNvPr>
          <p:cNvSpPr/>
          <p:nvPr/>
        </p:nvSpPr>
        <p:spPr>
          <a:xfrm>
            <a:off x="7869088" y="1563153"/>
            <a:ext cx="100625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ktangel 14">
            <a:extLst>
              <a:ext uri="{FF2B5EF4-FFF2-40B4-BE49-F238E27FC236}">
                <a16:creationId xmlns:a16="http://schemas.microsoft.com/office/drawing/2014/main" id="{5B94BB93-239E-486E-8B33-314C2E1FDE44}"/>
              </a:ext>
            </a:extLst>
          </p:cNvPr>
          <p:cNvSpPr/>
          <p:nvPr/>
        </p:nvSpPr>
        <p:spPr>
          <a:xfrm>
            <a:off x="6447384" y="1384658"/>
            <a:ext cx="2427962" cy="204924"/>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ktangel 16">
            <a:extLst>
              <a:ext uri="{FF2B5EF4-FFF2-40B4-BE49-F238E27FC236}">
                <a16:creationId xmlns:a16="http://schemas.microsoft.com/office/drawing/2014/main" id="{EA12A0D2-939E-412A-9E55-B1FA70FB30B9}"/>
              </a:ext>
            </a:extLst>
          </p:cNvPr>
          <p:cNvSpPr/>
          <p:nvPr/>
        </p:nvSpPr>
        <p:spPr>
          <a:xfrm>
            <a:off x="4845801" y="1776096"/>
            <a:ext cx="1181959"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ktangel 18">
            <a:extLst>
              <a:ext uri="{FF2B5EF4-FFF2-40B4-BE49-F238E27FC236}">
                <a16:creationId xmlns:a16="http://schemas.microsoft.com/office/drawing/2014/main" id="{53B8CED7-60C5-4673-98AD-03FE571AE978}"/>
              </a:ext>
            </a:extLst>
          </p:cNvPr>
          <p:cNvSpPr/>
          <p:nvPr/>
        </p:nvSpPr>
        <p:spPr>
          <a:xfrm>
            <a:off x="4845802" y="1563153"/>
            <a:ext cx="1181960"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59A54A58-BB52-4A37-A864-839AE7317F02}"/>
              </a:ext>
            </a:extLst>
          </p:cNvPr>
          <p:cNvSpPr/>
          <p:nvPr/>
        </p:nvSpPr>
        <p:spPr>
          <a:xfrm>
            <a:off x="4921296" y="2418721"/>
            <a:ext cx="954066"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ktangel 22">
            <a:extLst>
              <a:ext uri="{FF2B5EF4-FFF2-40B4-BE49-F238E27FC236}">
                <a16:creationId xmlns:a16="http://schemas.microsoft.com/office/drawing/2014/main" id="{558156FD-6311-43DE-8205-71F98E85D96A}"/>
              </a:ext>
            </a:extLst>
          </p:cNvPr>
          <p:cNvSpPr/>
          <p:nvPr/>
        </p:nvSpPr>
        <p:spPr>
          <a:xfrm>
            <a:off x="5835264" y="2203879"/>
            <a:ext cx="419622"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ktangel 26">
            <a:extLst>
              <a:ext uri="{FF2B5EF4-FFF2-40B4-BE49-F238E27FC236}">
                <a16:creationId xmlns:a16="http://schemas.microsoft.com/office/drawing/2014/main" id="{998119E4-B7A0-48CD-B65C-9A96E5AC7608}"/>
              </a:ext>
            </a:extLst>
          </p:cNvPr>
          <p:cNvSpPr/>
          <p:nvPr/>
        </p:nvSpPr>
        <p:spPr>
          <a:xfrm>
            <a:off x="6447383" y="2500140"/>
            <a:ext cx="1025047"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ktangel 28">
            <a:extLst>
              <a:ext uri="{FF2B5EF4-FFF2-40B4-BE49-F238E27FC236}">
                <a16:creationId xmlns:a16="http://schemas.microsoft.com/office/drawing/2014/main" id="{F46C1F70-25A7-4049-A2F8-A6896CC1A454}"/>
              </a:ext>
            </a:extLst>
          </p:cNvPr>
          <p:cNvSpPr/>
          <p:nvPr/>
        </p:nvSpPr>
        <p:spPr>
          <a:xfrm>
            <a:off x="6447383" y="3232723"/>
            <a:ext cx="111481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ktangel 30">
            <a:extLst>
              <a:ext uri="{FF2B5EF4-FFF2-40B4-BE49-F238E27FC236}">
                <a16:creationId xmlns:a16="http://schemas.microsoft.com/office/drawing/2014/main" id="{4BD34AB7-61A6-400E-90D4-A647AD11C675}"/>
              </a:ext>
            </a:extLst>
          </p:cNvPr>
          <p:cNvSpPr/>
          <p:nvPr/>
        </p:nvSpPr>
        <p:spPr>
          <a:xfrm>
            <a:off x="7527751" y="3607838"/>
            <a:ext cx="821501"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ktangel 32">
            <a:extLst>
              <a:ext uri="{FF2B5EF4-FFF2-40B4-BE49-F238E27FC236}">
                <a16:creationId xmlns:a16="http://schemas.microsoft.com/office/drawing/2014/main" id="{2D6BFAE6-BCD7-47B3-B203-80C663ABD957}"/>
              </a:ext>
            </a:extLst>
          </p:cNvPr>
          <p:cNvSpPr/>
          <p:nvPr/>
        </p:nvSpPr>
        <p:spPr>
          <a:xfrm>
            <a:off x="7562200" y="3824200"/>
            <a:ext cx="787051"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ktangel 34">
            <a:extLst>
              <a:ext uri="{FF2B5EF4-FFF2-40B4-BE49-F238E27FC236}">
                <a16:creationId xmlns:a16="http://schemas.microsoft.com/office/drawing/2014/main" id="{EE927ABD-A152-46FD-91AB-950388627CF9}"/>
              </a:ext>
            </a:extLst>
          </p:cNvPr>
          <p:cNvSpPr/>
          <p:nvPr/>
        </p:nvSpPr>
        <p:spPr>
          <a:xfrm>
            <a:off x="4921296" y="3347581"/>
            <a:ext cx="118195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ktangel 36">
            <a:extLst>
              <a:ext uri="{FF2B5EF4-FFF2-40B4-BE49-F238E27FC236}">
                <a16:creationId xmlns:a16="http://schemas.microsoft.com/office/drawing/2014/main" id="{7CF24A5D-DF51-4459-8B89-F224E0D24518}"/>
              </a:ext>
            </a:extLst>
          </p:cNvPr>
          <p:cNvSpPr/>
          <p:nvPr/>
        </p:nvSpPr>
        <p:spPr>
          <a:xfrm>
            <a:off x="4921296" y="3546569"/>
            <a:ext cx="1333590"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ktangel 38">
            <a:extLst>
              <a:ext uri="{FF2B5EF4-FFF2-40B4-BE49-F238E27FC236}">
                <a16:creationId xmlns:a16="http://schemas.microsoft.com/office/drawing/2014/main" id="{02A259FB-136C-427C-ACC7-733122CDD95E}"/>
              </a:ext>
            </a:extLst>
          </p:cNvPr>
          <p:cNvSpPr/>
          <p:nvPr/>
        </p:nvSpPr>
        <p:spPr>
          <a:xfrm>
            <a:off x="4918776" y="3709407"/>
            <a:ext cx="419622"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ktangel 40">
            <a:extLst>
              <a:ext uri="{FF2B5EF4-FFF2-40B4-BE49-F238E27FC236}">
                <a16:creationId xmlns:a16="http://schemas.microsoft.com/office/drawing/2014/main" id="{7DFE666F-616B-4FD7-A0DF-ED9754554F92}"/>
              </a:ext>
            </a:extLst>
          </p:cNvPr>
          <p:cNvSpPr/>
          <p:nvPr/>
        </p:nvSpPr>
        <p:spPr>
          <a:xfrm>
            <a:off x="4918776" y="4346246"/>
            <a:ext cx="137620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ktangel 42">
            <a:extLst>
              <a:ext uri="{FF2B5EF4-FFF2-40B4-BE49-F238E27FC236}">
                <a16:creationId xmlns:a16="http://schemas.microsoft.com/office/drawing/2014/main" id="{86CB9BD8-C560-4245-840A-2B8530CB13A2}"/>
              </a:ext>
            </a:extLst>
          </p:cNvPr>
          <p:cNvSpPr/>
          <p:nvPr/>
        </p:nvSpPr>
        <p:spPr>
          <a:xfrm>
            <a:off x="4918776" y="4509084"/>
            <a:ext cx="1336110"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ktangel 44">
            <a:extLst>
              <a:ext uri="{FF2B5EF4-FFF2-40B4-BE49-F238E27FC236}">
                <a16:creationId xmlns:a16="http://schemas.microsoft.com/office/drawing/2014/main" id="{8D5196C8-E038-44AD-AAC5-77CC4B18EDC4}"/>
              </a:ext>
            </a:extLst>
          </p:cNvPr>
          <p:cNvSpPr/>
          <p:nvPr/>
        </p:nvSpPr>
        <p:spPr>
          <a:xfrm>
            <a:off x="5455740" y="4753341"/>
            <a:ext cx="799146"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ktangel 46">
            <a:extLst>
              <a:ext uri="{FF2B5EF4-FFF2-40B4-BE49-F238E27FC236}">
                <a16:creationId xmlns:a16="http://schemas.microsoft.com/office/drawing/2014/main" id="{C3F4BE30-E0E1-4409-B8F9-3C703A0BF627}"/>
              </a:ext>
            </a:extLst>
          </p:cNvPr>
          <p:cNvSpPr/>
          <p:nvPr/>
        </p:nvSpPr>
        <p:spPr>
          <a:xfrm>
            <a:off x="4883549" y="4916179"/>
            <a:ext cx="659874"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ktangel 48">
            <a:extLst>
              <a:ext uri="{FF2B5EF4-FFF2-40B4-BE49-F238E27FC236}">
                <a16:creationId xmlns:a16="http://schemas.microsoft.com/office/drawing/2014/main" id="{015F1C27-6E60-48AD-94C5-9D3FEAEE92BE}"/>
              </a:ext>
            </a:extLst>
          </p:cNvPr>
          <p:cNvSpPr/>
          <p:nvPr/>
        </p:nvSpPr>
        <p:spPr>
          <a:xfrm>
            <a:off x="7132138" y="4235459"/>
            <a:ext cx="174320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ktangel 50">
            <a:extLst>
              <a:ext uri="{FF2B5EF4-FFF2-40B4-BE49-F238E27FC236}">
                <a16:creationId xmlns:a16="http://schemas.microsoft.com/office/drawing/2014/main" id="{0D9512A9-5BCE-46DA-A209-9A1166EFFF0B}"/>
              </a:ext>
            </a:extLst>
          </p:cNvPr>
          <p:cNvSpPr/>
          <p:nvPr/>
        </p:nvSpPr>
        <p:spPr>
          <a:xfrm>
            <a:off x="6447382" y="4427665"/>
            <a:ext cx="111481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ktangel 52">
            <a:extLst>
              <a:ext uri="{FF2B5EF4-FFF2-40B4-BE49-F238E27FC236}">
                <a16:creationId xmlns:a16="http://schemas.microsoft.com/office/drawing/2014/main" id="{9A6D2A65-8521-42D2-81B2-99D3CF7372CE}"/>
              </a:ext>
            </a:extLst>
          </p:cNvPr>
          <p:cNvSpPr/>
          <p:nvPr/>
        </p:nvSpPr>
        <p:spPr>
          <a:xfrm>
            <a:off x="7132138" y="4804739"/>
            <a:ext cx="736950"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ktangel 54">
            <a:extLst>
              <a:ext uri="{FF2B5EF4-FFF2-40B4-BE49-F238E27FC236}">
                <a16:creationId xmlns:a16="http://schemas.microsoft.com/office/drawing/2014/main" id="{62CEE04B-B0F4-4890-B67C-41753C689E2A}"/>
              </a:ext>
            </a:extLst>
          </p:cNvPr>
          <p:cNvSpPr/>
          <p:nvPr/>
        </p:nvSpPr>
        <p:spPr>
          <a:xfrm>
            <a:off x="5739663" y="5342692"/>
            <a:ext cx="419622"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ktangel 56">
            <a:extLst>
              <a:ext uri="{FF2B5EF4-FFF2-40B4-BE49-F238E27FC236}">
                <a16:creationId xmlns:a16="http://schemas.microsoft.com/office/drawing/2014/main" id="{A166763D-429C-4807-9591-84E21038A139}"/>
              </a:ext>
            </a:extLst>
          </p:cNvPr>
          <p:cNvSpPr/>
          <p:nvPr/>
        </p:nvSpPr>
        <p:spPr>
          <a:xfrm>
            <a:off x="4902073" y="5505530"/>
            <a:ext cx="1257211"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ktangel 58">
            <a:extLst>
              <a:ext uri="{FF2B5EF4-FFF2-40B4-BE49-F238E27FC236}">
                <a16:creationId xmlns:a16="http://schemas.microsoft.com/office/drawing/2014/main" id="{F058B84E-8F5C-4C80-959B-B5C988061514}"/>
              </a:ext>
            </a:extLst>
          </p:cNvPr>
          <p:cNvSpPr/>
          <p:nvPr/>
        </p:nvSpPr>
        <p:spPr>
          <a:xfrm>
            <a:off x="4883548" y="5763620"/>
            <a:ext cx="572191"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ktangel 60">
            <a:extLst>
              <a:ext uri="{FF2B5EF4-FFF2-40B4-BE49-F238E27FC236}">
                <a16:creationId xmlns:a16="http://schemas.microsoft.com/office/drawing/2014/main" id="{78CF1EFD-92EE-4DBA-ABBD-BAF5FBEDCF1F}"/>
              </a:ext>
            </a:extLst>
          </p:cNvPr>
          <p:cNvSpPr/>
          <p:nvPr/>
        </p:nvSpPr>
        <p:spPr>
          <a:xfrm>
            <a:off x="7158846" y="5283103"/>
            <a:ext cx="1666395"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ktangel 62">
            <a:extLst>
              <a:ext uri="{FF2B5EF4-FFF2-40B4-BE49-F238E27FC236}">
                <a16:creationId xmlns:a16="http://schemas.microsoft.com/office/drawing/2014/main" id="{8DC51C79-569B-4332-8BAA-85821238B1C6}"/>
              </a:ext>
            </a:extLst>
          </p:cNvPr>
          <p:cNvSpPr/>
          <p:nvPr/>
        </p:nvSpPr>
        <p:spPr>
          <a:xfrm>
            <a:off x="6447381" y="5445941"/>
            <a:ext cx="2377859"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ktangel 64">
            <a:extLst>
              <a:ext uri="{FF2B5EF4-FFF2-40B4-BE49-F238E27FC236}">
                <a16:creationId xmlns:a16="http://schemas.microsoft.com/office/drawing/2014/main" id="{E57FE5EA-DE7E-4F62-9A95-D5204BD7A77F}"/>
              </a:ext>
            </a:extLst>
          </p:cNvPr>
          <p:cNvSpPr/>
          <p:nvPr/>
        </p:nvSpPr>
        <p:spPr>
          <a:xfrm>
            <a:off x="8080986" y="5823106"/>
            <a:ext cx="744253"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ktangel 66">
            <a:extLst>
              <a:ext uri="{FF2B5EF4-FFF2-40B4-BE49-F238E27FC236}">
                <a16:creationId xmlns:a16="http://schemas.microsoft.com/office/drawing/2014/main" id="{04FDB939-A9E4-464B-89B2-0DCDD176D497}"/>
              </a:ext>
            </a:extLst>
          </p:cNvPr>
          <p:cNvSpPr/>
          <p:nvPr/>
        </p:nvSpPr>
        <p:spPr>
          <a:xfrm>
            <a:off x="4883548" y="1041407"/>
            <a:ext cx="1181960"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ktangel 68">
            <a:extLst>
              <a:ext uri="{FF2B5EF4-FFF2-40B4-BE49-F238E27FC236}">
                <a16:creationId xmlns:a16="http://schemas.microsoft.com/office/drawing/2014/main" id="{CB41E023-D6AD-44EF-B987-F61FFDC9F428}"/>
              </a:ext>
            </a:extLst>
          </p:cNvPr>
          <p:cNvSpPr/>
          <p:nvPr/>
        </p:nvSpPr>
        <p:spPr>
          <a:xfrm>
            <a:off x="6468256" y="1064057"/>
            <a:ext cx="1400832"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ktangel 70">
            <a:extLst>
              <a:ext uri="{FF2B5EF4-FFF2-40B4-BE49-F238E27FC236}">
                <a16:creationId xmlns:a16="http://schemas.microsoft.com/office/drawing/2014/main" id="{75C248A7-2E06-4814-A2A6-C29FF89C878F}"/>
              </a:ext>
            </a:extLst>
          </p:cNvPr>
          <p:cNvSpPr/>
          <p:nvPr/>
        </p:nvSpPr>
        <p:spPr>
          <a:xfrm>
            <a:off x="2883729" y="1064145"/>
            <a:ext cx="774526"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ktangel 12">
            <a:extLst>
              <a:ext uri="{FF2B5EF4-FFF2-40B4-BE49-F238E27FC236}">
                <a16:creationId xmlns:a16="http://schemas.microsoft.com/office/drawing/2014/main" id="{A186778A-3332-4FD2-A30E-E2F74CA9FCA5}"/>
              </a:ext>
            </a:extLst>
          </p:cNvPr>
          <p:cNvSpPr/>
          <p:nvPr/>
        </p:nvSpPr>
        <p:spPr>
          <a:xfrm>
            <a:off x="6905637" y="1768782"/>
            <a:ext cx="1576511" cy="153829"/>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ktangel 12">
            <a:extLst>
              <a:ext uri="{FF2B5EF4-FFF2-40B4-BE49-F238E27FC236}">
                <a16:creationId xmlns:a16="http://schemas.microsoft.com/office/drawing/2014/main" id="{08C331DB-CF98-4D8B-B81D-B4E298CCB424}"/>
              </a:ext>
            </a:extLst>
          </p:cNvPr>
          <p:cNvSpPr/>
          <p:nvPr/>
        </p:nvSpPr>
        <p:spPr>
          <a:xfrm>
            <a:off x="7501625" y="2687698"/>
            <a:ext cx="100625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ktangel 12">
            <a:extLst>
              <a:ext uri="{FF2B5EF4-FFF2-40B4-BE49-F238E27FC236}">
                <a16:creationId xmlns:a16="http://schemas.microsoft.com/office/drawing/2014/main" id="{A5C4DA8B-7E06-4E34-96CC-8CD573092F7E}"/>
              </a:ext>
            </a:extLst>
          </p:cNvPr>
          <p:cNvSpPr/>
          <p:nvPr/>
        </p:nvSpPr>
        <p:spPr>
          <a:xfrm>
            <a:off x="6469200" y="5660176"/>
            <a:ext cx="1611785" cy="162929"/>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ktangel 12">
            <a:extLst>
              <a:ext uri="{FF2B5EF4-FFF2-40B4-BE49-F238E27FC236}">
                <a16:creationId xmlns:a16="http://schemas.microsoft.com/office/drawing/2014/main" id="{89B958AC-5DAC-4861-A874-DEC098101CCB}"/>
              </a:ext>
            </a:extLst>
          </p:cNvPr>
          <p:cNvSpPr/>
          <p:nvPr/>
        </p:nvSpPr>
        <p:spPr>
          <a:xfrm>
            <a:off x="8439153" y="5633736"/>
            <a:ext cx="386086" cy="137881"/>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ktangel 12">
            <a:extLst>
              <a:ext uri="{FF2B5EF4-FFF2-40B4-BE49-F238E27FC236}">
                <a16:creationId xmlns:a16="http://schemas.microsoft.com/office/drawing/2014/main" id="{3F89EA52-08A1-4128-A2F3-0A098E26E3F5}"/>
              </a:ext>
            </a:extLst>
          </p:cNvPr>
          <p:cNvSpPr/>
          <p:nvPr/>
        </p:nvSpPr>
        <p:spPr>
          <a:xfrm>
            <a:off x="6466172" y="5825217"/>
            <a:ext cx="572191"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ktangel 12">
            <a:extLst>
              <a:ext uri="{FF2B5EF4-FFF2-40B4-BE49-F238E27FC236}">
                <a16:creationId xmlns:a16="http://schemas.microsoft.com/office/drawing/2014/main" id="{357499DC-8550-4FF4-9F2B-5C6D8EEF043C}"/>
              </a:ext>
            </a:extLst>
          </p:cNvPr>
          <p:cNvSpPr/>
          <p:nvPr/>
        </p:nvSpPr>
        <p:spPr>
          <a:xfrm>
            <a:off x="8004754" y="3405097"/>
            <a:ext cx="1006258"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54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945-67A0-5D02-FEEC-CD866BA09B05}"/>
              </a:ext>
            </a:extLst>
          </p:cNvPr>
          <p:cNvSpPr>
            <a:spLocks noGrp="1"/>
          </p:cNvSpPr>
          <p:nvPr>
            <p:ph type="title"/>
          </p:nvPr>
        </p:nvSpPr>
        <p:spPr/>
        <p:txBody>
          <a:bodyPr/>
          <a:lstStyle/>
          <a:p>
            <a:endParaRPr lang="nb-NO"/>
          </a:p>
        </p:txBody>
      </p:sp>
      <p:pic>
        <p:nvPicPr>
          <p:cNvPr id="5" name="Content Placeholder 4" descr="Shape&#10;&#10;Description automatically generated">
            <a:extLst>
              <a:ext uri="{FF2B5EF4-FFF2-40B4-BE49-F238E27FC236}">
                <a16:creationId xmlns:a16="http://schemas.microsoft.com/office/drawing/2014/main" id="{261CD98B-E02B-A822-E979-2BBEA7ED46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5159" y="1825625"/>
            <a:ext cx="6261681" cy="4351338"/>
          </a:xfrm>
        </p:spPr>
      </p:pic>
      <p:sp>
        <p:nvSpPr>
          <p:cNvPr id="3" name="Rectangle 2">
            <a:extLst>
              <a:ext uri="{FF2B5EF4-FFF2-40B4-BE49-F238E27FC236}">
                <a16:creationId xmlns:a16="http://schemas.microsoft.com/office/drawing/2014/main" id="{9484F5DD-8C92-DC35-D49F-B45178AE01DD}"/>
              </a:ext>
            </a:extLst>
          </p:cNvPr>
          <p:cNvSpPr/>
          <p:nvPr/>
        </p:nvSpPr>
        <p:spPr>
          <a:xfrm>
            <a:off x="1960733" y="1027906"/>
            <a:ext cx="8270531" cy="1027590"/>
          </a:xfrm>
          <a:prstGeom prst="rect">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Velg FG i matrisen basert på utløsbarhet, utbredelse i mest utsatt område?</a:t>
            </a:r>
          </a:p>
        </p:txBody>
      </p:sp>
      <p:sp>
        <p:nvSpPr>
          <p:cNvPr id="4" name="Rectangle 3">
            <a:extLst>
              <a:ext uri="{FF2B5EF4-FFF2-40B4-BE49-F238E27FC236}">
                <a16:creationId xmlns:a16="http://schemas.microsoft.com/office/drawing/2014/main" id="{FE2D566D-1A4F-B09E-02FD-EA880A430548}"/>
              </a:ext>
            </a:extLst>
          </p:cNvPr>
          <p:cNvSpPr/>
          <p:nvPr/>
        </p:nvSpPr>
        <p:spPr>
          <a:xfrm>
            <a:off x="6892290" y="5830094"/>
            <a:ext cx="5093970" cy="860663"/>
          </a:xfrm>
          <a:prstGeom prst="rect">
            <a:avLst/>
          </a:prstGeom>
          <a:solidFill>
            <a:srgbClr val="344A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latin typeface="Unica One" panose="02000506000000020004"/>
              </a:rPr>
              <a:t>…finnes det flere relevante skredproblemer? Hvis ja, REPEAT</a:t>
            </a:r>
          </a:p>
        </p:txBody>
      </p:sp>
    </p:spTree>
    <p:extLst>
      <p:ext uri="{BB962C8B-B14F-4D97-AF65-F5344CB8AC3E}">
        <p14:creationId xmlns:p14="http://schemas.microsoft.com/office/powerpoint/2010/main" val="255592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0EFFA4F-857B-06AC-CFA0-14312CB52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2" name="Tittel 1">
            <a:extLst>
              <a:ext uri="{FF2B5EF4-FFF2-40B4-BE49-F238E27FC236}">
                <a16:creationId xmlns:a16="http://schemas.microsoft.com/office/drawing/2014/main" id="{7715BCD5-52A1-ACA8-D491-5F4B2170079F}"/>
              </a:ext>
            </a:extLst>
          </p:cNvPr>
          <p:cNvSpPr>
            <a:spLocks noGrp="1"/>
          </p:cNvSpPr>
          <p:nvPr>
            <p:ph type="ctrTitle"/>
          </p:nvPr>
        </p:nvSpPr>
        <p:spPr>
          <a:xfrm>
            <a:off x="2523067" y="1545698"/>
            <a:ext cx="9144000" cy="2387600"/>
          </a:xfrm>
        </p:spPr>
        <p:txBody>
          <a:bodyPr/>
          <a:lstStyle/>
          <a:p>
            <a:r>
              <a:rPr lang="en-US" dirty="0"/>
              <a:t>Workflow</a:t>
            </a:r>
          </a:p>
        </p:txBody>
      </p:sp>
    </p:spTree>
    <p:extLst>
      <p:ext uri="{BB962C8B-B14F-4D97-AF65-F5344CB8AC3E}">
        <p14:creationId xmlns:p14="http://schemas.microsoft.com/office/powerpoint/2010/main" val="1092396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5481F8A-ECE3-CA59-76CE-0D2D94CA2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12" y="2614612"/>
            <a:ext cx="3457575" cy="1628775"/>
          </a:xfrm>
          <a:prstGeom prst="rect">
            <a:avLst/>
          </a:prstGeom>
        </p:spPr>
      </p:pic>
      <p:pic>
        <p:nvPicPr>
          <p:cNvPr id="5" name="Bilde 4">
            <a:extLst>
              <a:ext uri="{FF2B5EF4-FFF2-40B4-BE49-F238E27FC236}">
                <a16:creationId xmlns:a16="http://schemas.microsoft.com/office/drawing/2014/main" id="{1AA185FA-890D-718A-2301-623788E5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6" name="Rektangel: avrundede hjørner 5">
            <a:extLst>
              <a:ext uri="{FF2B5EF4-FFF2-40B4-BE49-F238E27FC236}">
                <a16:creationId xmlns:a16="http://schemas.microsoft.com/office/drawing/2014/main" id="{9EFBBEB1-2C8F-EFA6-16D5-DCB9924D70B1}"/>
              </a:ext>
            </a:extLst>
          </p:cNvPr>
          <p:cNvSpPr/>
          <p:nvPr/>
        </p:nvSpPr>
        <p:spPr>
          <a:xfrm>
            <a:off x="0" y="-1"/>
            <a:ext cx="2400300" cy="952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686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AACAEC5-1E01-335B-D083-00C2452A3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937" y="1200150"/>
            <a:ext cx="1762125" cy="4457700"/>
          </a:xfrm>
          <a:prstGeom prst="rect">
            <a:avLst/>
          </a:prstGeom>
        </p:spPr>
      </p:pic>
      <p:pic>
        <p:nvPicPr>
          <p:cNvPr id="5" name="Bilde 4">
            <a:extLst>
              <a:ext uri="{FF2B5EF4-FFF2-40B4-BE49-F238E27FC236}">
                <a16:creationId xmlns:a16="http://schemas.microsoft.com/office/drawing/2014/main" id="{55AEE8AD-B5B4-4DF7-8D11-37EC8037C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7" name="Rektangel: avrundede hjørner 6">
            <a:extLst>
              <a:ext uri="{FF2B5EF4-FFF2-40B4-BE49-F238E27FC236}">
                <a16:creationId xmlns:a16="http://schemas.microsoft.com/office/drawing/2014/main" id="{75EC1A3D-D1FA-5405-C8B5-7B7E708F6E4C}"/>
              </a:ext>
            </a:extLst>
          </p:cNvPr>
          <p:cNvSpPr/>
          <p:nvPr/>
        </p:nvSpPr>
        <p:spPr>
          <a:xfrm>
            <a:off x="0" y="802105"/>
            <a:ext cx="1419726" cy="25186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981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DBBB8C9-E65E-A52C-9D7F-D6CF5CE31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575" y="795337"/>
            <a:ext cx="2990850" cy="5267325"/>
          </a:xfrm>
          <a:prstGeom prst="rect">
            <a:avLst/>
          </a:prstGeom>
        </p:spPr>
      </p:pic>
      <p:pic>
        <p:nvPicPr>
          <p:cNvPr id="5" name="Bilde 4">
            <a:extLst>
              <a:ext uri="{FF2B5EF4-FFF2-40B4-BE49-F238E27FC236}">
                <a16:creationId xmlns:a16="http://schemas.microsoft.com/office/drawing/2014/main" id="{A679A414-D969-CF74-DC11-6F8CF192C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7" name="Rektangel: avrundede hjørner 6">
            <a:extLst>
              <a:ext uri="{FF2B5EF4-FFF2-40B4-BE49-F238E27FC236}">
                <a16:creationId xmlns:a16="http://schemas.microsoft.com/office/drawing/2014/main" id="{07449E8A-6691-A09C-FBD7-1D4CDC338BAC}"/>
              </a:ext>
            </a:extLst>
          </p:cNvPr>
          <p:cNvSpPr/>
          <p:nvPr/>
        </p:nvSpPr>
        <p:spPr>
          <a:xfrm>
            <a:off x="0" y="922421"/>
            <a:ext cx="2029326" cy="33608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93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35E1EF5-1DAE-1962-9A70-615E60EF5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937" y="2290762"/>
            <a:ext cx="1762125" cy="2276475"/>
          </a:xfrm>
          <a:prstGeom prst="rect">
            <a:avLst/>
          </a:prstGeom>
        </p:spPr>
      </p:pic>
      <p:pic>
        <p:nvPicPr>
          <p:cNvPr id="5" name="Bilde 4">
            <a:extLst>
              <a:ext uri="{FF2B5EF4-FFF2-40B4-BE49-F238E27FC236}">
                <a16:creationId xmlns:a16="http://schemas.microsoft.com/office/drawing/2014/main" id="{148FE7CA-FBB5-8673-61EC-C20685341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7" name="Rektangel: avrundede hjørner 6">
            <a:extLst>
              <a:ext uri="{FF2B5EF4-FFF2-40B4-BE49-F238E27FC236}">
                <a16:creationId xmlns:a16="http://schemas.microsoft.com/office/drawing/2014/main" id="{F94F7069-FB1A-0EED-A089-E0BB89EB4A33}"/>
              </a:ext>
            </a:extLst>
          </p:cNvPr>
          <p:cNvSpPr/>
          <p:nvPr/>
        </p:nvSpPr>
        <p:spPr>
          <a:xfrm>
            <a:off x="0" y="3818021"/>
            <a:ext cx="1403684" cy="16362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361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6F40499-AF70-E4A2-66C7-F485B8C08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813" y="0"/>
            <a:ext cx="3056374" cy="6858000"/>
          </a:xfrm>
          <a:prstGeom prst="rect">
            <a:avLst/>
          </a:prstGeom>
        </p:spPr>
      </p:pic>
      <p:pic>
        <p:nvPicPr>
          <p:cNvPr id="5" name="Bilde 4">
            <a:extLst>
              <a:ext uri="{FF2B5EF4-FFF2-40B4-BE49-F238E27FC236}">
                <a16:creationId xmlns:a16="http://schemas.microsoft.com/office/drawing/2014/main" id="{12165C9C-5706-0382-E901-FEC97B234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7" name="Rektangel: avrundede hjørner 6">
            <a:extLst>
              <a:ext uri="{FF2B5EF4-FFF2-40B4-BE49-F238E27FC236}">
                <a16:creationId xmlns:a16="http://schemas.microsoft.com/office/drawing/2014/main" id="{46B4583B-F797-5C6D-AF25-86178C936519}"/>
              </a:ext>
            </a:extLst>
          </p:cNvPr>
          <p:cNvSpPr/>
          <p:nvPr/>
        </p:nvSpPr>
        <p:spPr>
          <a:xfrm>
            <a:off x="0" y="922421"/>
            <a:ext cx="2400300" cy="49971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269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D394E0E-AB93-5333-08A7-43DBD0C55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687" y="1828800"/>
            <a:ext cx="3476625" cy="3200400"/>
          </a:xfrm>
          <a:prstGeom prst="rect">
            <a:avLst/>
          </a:prstGeom>
        </p:spPr>
      </p:pic>
      <p:pic>
        <p:nvPicPr>
          <p:cNvPr id="5" name="Bilde 4">
            <a:extLst>
              <a:ext uri="{FF2B5EF4-FFF2-40B4-BE49-F238E27FC236}">
                <a16:creationId xmlns:a16="http://schemas.microsoft.com/office/drawing/2014/main" id="{304DD9A7-321C-5231-1389-076931F0D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1" y="-1"/>
            <a:ext cx="2184267" cy="6858000"/>
          </a:xfrm>
          <a:prstGeom prst="rect">
            <a:avLst/>
          </a:prstGeom>
        </p:spPr>
      </p:pic>
      <p:sp>
        <p:nvSpPr>
          <p:cNvPr id="7" name="Rektangel: avrundede hjørner 6">
            <a:extLst>
              <a:ext uri="{FF2B5EF4-FFF2-40B4-BE49-F238E27FC236}">
                <a16:creationId xmlns:a16="http://schemas.microsoft.com/office/drawing/2014/main" id="{F8E03FF6-E623-8E31-D66C-572F73417DB1}"/>
              </a:ext>
            </a:extLst>
          </p:cNvPr>
          <p:cNvSpPr/>
          <p:nvPr/>
        </p:nvSpPr>
        <p:spPr>
          <a:xfrm>
            <a:off x="0" y="4820653"/>
            <a:ext cx="2400300" cy="20373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834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17387-5F3E-EF49-C74C-5FB3A47637BC}"/>
              </a:ext>
            </a:extLst>
          </p:cNvPr>
          <p:cNvSpPr>
            <a:spLocks noGrp="1"/>
          </p:cNvSpPr>
          <p:nvPr>
            <p:ph type="body" sz="quarter" idx="10"/>
          </p:nvPr>
        </p:nvSpPr>
        <p:spPr/>
        <p:txBody>
          <a:bodyPr/>
          <a:lstStyle/>
          <a:p>
            <a:r>
              <a:rPr lang="nb-NO" dirty="0"/>
              <a:t>Eksempel</a:t>
            </a:r>
          </a:p>
        </p:txBody>
      </p:sp>
    </p:spTree>
    <p:extLst>
      <p:ext uri="{BB962C8B-B14F-4D97-AF65-F5344CB8AC3E}">
        <p14:creationId xmlns:p14="http://schemas.microsoft.com/office/powerpoint/2010/main" val="2884396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570EF5B-C475-4EB8-FAB0-7FEC7C9F4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194" y="550842"/>
            <a:ext cx="9868829" cy="6858000"/>
          </a:xfrm>
          <a:prstGeom prst="rect">
            <a:avLst/>
          </a:prstGeom>
        </p:spPr>
      </p:pic>
      <p:sp>
        <p:nvSpPr>
          <p:cNvPr id="3" name="Title 2">
            <a:extLst>
              <a:ext uri="{FF2B5EF4-FFF2-40B4-BE49-F238E27FC236}">
                <a16:creationId xmlns:a16="http://schemas.microsoft.com/office/drawing/2014/main" id="{6091A5EB-3910-252A-EB43-5502D6163499}"/>
              </a:ext>
            </a:extLst>
          </p:cNvPr>
          <p:cNvSpPr>
            <a:spLocks noGrp="1"/>
          </p:cNvSpPr>
          <p:nvPr>
            <p:ph type="title"/>
          </p:nvPr>
        </p:nvSpPr>
        <p:spPr/>
        <p:txBody>
          <a:bodyPr/>
          <a:lstStyle/>
          <a:p>
            <a:r>
              <a:rPr lang="nb-NO" dirty="0">
                <a:solidFill>
                  <a:schemeClr val="tx1"/>
                </a:solidFill>
              </a:rPr>
              <a:t>Utgangspunkt</a:t>
            </a:r>
          </a:p>
        </p:txBody>
      </p:sp>
      <p:sp>
        <p:nvSpPr>
          <p:cNvPr id="4" name="Content Placeholder 3">
            <a:extLst>
              <a:ext uri="{FF2B5EF4-FFF2-40B4-BE49-F238E27FC236}">
                <a16:creationId xmlns:a16="http://schemas.microsoft.com/office/drawing/2014/main" id="{9189F095-55D4-BEA9-0057-175BDDA77EFD}"/>
              </a:ext>
            </a:extLst>
          </p:cNvPr>
          <p:cNvSpPr>
            <a:spLocks noGrp="1"/>
          </p:cNvSpPr>
          <p:nvPr>
            <p:ph idx="1"/>
          </p:nvPr>
        </p:nvSpPr>
        <p:spPr>
          <a:xfrm>
            <a:off x="838200" y="1825625"/>
            <a:ext cx="8261733" cy="4351338"/>
          </a:xfrm>
        </p:spPr>
        <p:txBody>
          <a:bodyPr/>
          <a:lstStyle/>
          <a:p>
            <a:r>
              <a:rPr lang="en-US" dirty="0" err="1">
                <a:solidFill>
                  <a:schemeClr val="tx1"/>
                </a:solidFill>
              </a:rPr>
              <a:t>Stabilt</a:t>
            </a:r>
            <a:r>
              <a:rPr lang="en-US" dirty="0">
                <a:solidFill>
                  <a:schemeClr val="tx1"/>
                </a:solidFill>
              </a:rPr>
              <a:t> </a:t>
            </a:r>
            <a:r>
              <a:rPr lang="en-US" dirty="0" err="1">
                <a:solidFill>
                  <a:schemeClr val="tx1"/>
                </a:solidFill>
              </a:rPr>
              <a:t>gammelt</a:t>
            </a:r>
            <a:r>
              <a:rPr lang="en-US" dirty="0">
                <a:solidFill>
                  <a:schemeClr val="tx1"/>
                </a:solidFill>
              </a:rPr>
              <a:t> </a:t>
            </a:r>
            <a:r>
              <a:rPr lang="en-US" dirty="0" err="1">
                <a:solidFill>
                  <a:schemeClr val="tx1"/>
                </a:solidFill>
              </a:rPr>
              <a:t>snødekke</a:t>
            </a:r>
            <a:r>
              <a:rPr lang="en-US" dirty="0">
                <a:solidFill>
                  <a:schemeClr val="tx1"/>
                </a:solidFill>
              </a:rPr>
              <a:t> (</a:t>
            </a:r>
            <a:r>
              <a:rPr lang="en-US" dirty="0" err="1">
                <a:solidFill>
                  <a:schemeClr val="tx1"/>
                </a:solidFill>
              </a:rPr>
              <a:t>eldre</a:t>
            </a:r>
            <a:r>
              <a:rPr lang="en-US" dirty="0">
                <a:solidFill>
                  <a:schemeClr val="tx1"/>
                </a:solidFill>
              </a:rPr>
              <a:t> </a:t>
            </a:r>
            <a:r>
              <a:rPr lang="en-US" dirty="0" err="1">
                <a:solidFill>
                  <a:schemeClr val="tx1"/>
                </a:solidFill>
              </a:rPr>
              <a:t>kantkorn</a:t>
            </a:r>
            <a:r>
              <a:rPr lang="en-US" dirty="0">
                <a:solidFill>
                  <a:schemeClr val="tx1"/>
                </a:solidFill>
              </a:rPr>
              <a:t> </a:t>
            </a:r>
            <a:r>
              <a:rPr lang="en-US" dirty="0" err="1">
                <a:solidFill>
                  <a:schemeClr val="tx1"/>
                </a:solidFill>
              </a:rPr>
              <a:t>i</a:t>
            </a:r>
            <a:r>
              <a:rPr lang="en-US" dirty="0">
                <a:solidFill>
                  <a:schemeClr val="tx1"/>
                </a:solidFill>
              </a:rPr>
              <a:t> </a:t>
            </a:r>
            <a:r>
              <a:rPr lang="en-US" dirty="0" err="1">
                <a:solidFill>
                  <a:schemeClr val="tx1"/>
                </a:solidFill>
              </a:rPr>
              <a:t>bunn</a:t>
            </a:r>
            <a:r>
              <a:rPr lang="en-US" dirty="0">
                <a:solidFill>
                  <a:schemeClr val="tx1"/>
                </a:solidFill>
              </a:rPr>
              <a:t>, </a:t>
            </a:r>
            <a:r>
              <a:rPr lang="en-US" dirty="0" err="1">
                <a:solidFill>
                  <a:schemeClr val="tx1"/>
                </a:solidFill>
              </a:rPr>
              <a:t>tykk</a:t>
            </a:r>
            <a:r>
              <a:rPr lang="en-US" dirty="0">
                <a:solidFill>
                  <a:schemeClr val="tx1"/>
                </a:solidFill>
              </a:rPr>
              <a:t> </a:t>
            </a:r>
            <a:r>
              <a:rPr lang="en-US" dirty="0" err="1">
                <a:solidFill>
                  <a:schemeClr val="tx1"/>
                </a:solidFill>
              </a:rPr>
              <a:t>skare</a:t>
            </a:r>
            <a:r>
              <a:rPr lang="en-US" dirty="0">
                <a:solidFill>
                  <a:schemeClr val="tx1"/>
                </a:solidFill>
              </a:rPr>
              <a:t> over og </a:t>
            </a:r>
            <a:r>
              <a:rPr lang="en-US" dirty="0" err="1">
                <a:solidFill>
                  <a:schemeClr val="tx1"/>
                </a:solidFill>
              </a:rPr>
              <a:t>fokksnø</a:t>
            </a:r>
            <a:r>
              <a:rPr lang="en-US" dirty="0">
                <a:solidFill>
                  <a:schemeClr val="tx1"/>
                </a:solidFill>
              </a:rPr>
              <a:t> </a:t>
            </a:r>
            <a:r>
              <a:rPr lang="en-US" dirty="0" err="1">
                <a:solidFill>
                  <a:schemeClr val="tx1"/>
                </a:solidFill>
              </a:rPr>
              <a:t>på</a:t>
            </a:r>
            <a:r>
              <a:rPr lang="en-US" dirty="0">
                <a:solidFill>
                  <a:schemeClr val="tx1"/>
                </a:solidFill>
              </a:rPr>
              <a:t> </a:t>
            </a:r>
            <a:r>
              <a:rPr lang="en-US" dirty="0" err="1">
                <a:solidFill>
                  <a:schemeClr val="tx1"/>
                </a:solidFill>
              </a:rPr>
              <a:t>toppen</a:t>
            </a:r>
            <a:r>
              <a:rPr lang="en-US" dirty="0">
                <a:solidFill>
                  <a:schemeClr val="tx1"/>
                </a:solidFill>
              </a:rPr>
              <a:t>).</a:t>
            </a:r>
          </a:p>
          <a:p>
            <a:r>
              <a:rPr lang="en-US" dirty="0" err="1">
                <a:solidFill>
                  <a:schemeClr val="tx1"/>
                </a:solidFill>
              </a:rPr>
              <a:t>Temperaturen</a:t>
            </a:r>
            <a:r>
              <a:rPr lang="en-US" dirty="0">
                <a:solidFill>
                  <a:schemeClr val="tx1"/>
                </a:solidFill>
              </a:rPr>
              <a:t> ved </a:t>
            </a:r>
            <a:r>
              <a:rPr lang="en-US" dirty="0" err="1">
                <a:solidFill>
                  <a:schemeClr val="tx1"/>
                </a:solidFill>
              </a:rPr>
              <a:t>havnivået</a:t>
            </a:r>
            <a:r>
              <a:rPr lang="en-US" dirty="0">
                <a:solidFill>
                  <a:schemeClr val="tx1"/>
                </a:solidFill>
              </a:rPr>
              <a:t> ligger </a:t>
            </a:r>
            <a:r>
              <a:rPr lang="en-US" dirty="0" err="1">
                <a:solidFill>
                  <a:schemeClr val="tx1"/>
                </a:solidFill>
              </a:rPr>
              <a:t>rundt</a:t>
            </a:r>
            <a:r>
              <a:rPr lang="en-US" dirty="0">
                <a:solidFill>
                  <a:schemeClr val="tx1"/>
                </a:solidFill>
              </a:rPr>
              <a:t> -1 grader og </a:t>
            </a:r>
            <a:r>
              <a:rPr lang="en-US" dirty="0" err="1">
                <a:solidFill>
                  <a:schemeClr val="tx1"/>
                </a:solidFill>
              </a:rPr>
              <a:t>rundt</a:t>
            </a:r>
            <a:r>
              <a:rPr lang="en-US" dirty="0">
                <a:solidFill>
                  <a:schemeClr val="tx1"/>
                </a:solidFill>
              </a:rPr>
              <a:t> -10 </a:t>
            </a:r>
            <a:r>
              <a:rPr lang="en-US" dirty="0" err="1">
                <a:solidFill>
                  <a:schemeClr val="tx1"/>
                </a:solidFill>
              </a:rPr>
              <a:t>på</a:t>
            </a:r>
            <a:r>
              <a:rPr lang="en-US" dirty="0">
                <a:solidFill>
                  <a:schemeClr val="tx1"/>
                </a:solidFill>
              </a:rPr>
              <a:t> 1000 </a:t>
            </a:r>
            <a:r>
              <a:rPr lang="en-US" dirty="0" err="1">
                <a:solidFill>
                  <a:schemeClr val="tx1"/>
                </a:solidFill>
              </a:rPr>
              <a:t>moh</a:t>
            </a:r>
            <a:r>
              <a:rPr lang="en-US" dirty="0">
                <a:solidFill>
                  <a:schemeClr val="tx1"/>
                </a:solidFill>
              </a:rPr>
              <a:t>.</a:t>
            </a:r>
          </a:p>
          <a:p>
            <a:pPr marL="0" indent="0">
              <a:buNone/>
            </a:pPr>
            <a:endParaRPr lang="nb-NO" dirty="0">
              <a:solidFill>
                <a:schemeClr val="tx1"/>
              </a:solidFill>
            </a:endParaRPr>
          </a:p>
        </p:txBody>
      </p:sp>
    </p:spTree>
    <p:extLst>
      <p:ext uri="{BB962C8B-B14F-4D97-AF65-F5344CB8AC3E}">
        <p14:creationId xmlns:p14="http://schemas.microsoft.com/office/powerpoint/2010/main" val="252466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r="17995"/>
          <a:stretch/>
        </p:blipFill>
        <p:spPr>
          <a:xfrm>
            <a:off x="2663133" y="155027"/>
            <a:ext cx="6358129" cy="6010278"/>
          </a:xfrm>
          <a:prstGeom prst="rect">
            <a:avLst/>
          </a:prstGeom>
          <a:noFill/>
          <a:ln cap="flat">
            <a:noFill/>
          </a:ln>
        </p:spPr>
      </p:pic>
      <p:sp>
        <p:nvSpPr>
          <p:cNvPr id="3" name="TekstSylinder 6"/>
          <p:cNvSpPr txBox="1"/>
          <p:nvPr/>
        </p:nvSpPr>
        <p:spPr>
          <a:xfrm rot="16200004">
            <a:off x="-241578" y="2853806"/>
            <a:ext cx="4824538" cy="646334"/>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nb-NO" sz="3600">
                <a:solidFill>
                  <a:srgbClr val="000000"/>
                </a:solidFill>
                <a:latin typeface="Arial"/>
              </a:rPr>
              <a:t>EAWS medlemmer</a:t>
            </a:r>
          </a:p>
        </p:txBody>
      </p:sp>
      <p:pic>
        <p:nvPicPr>
          <p:cNvPr id="5" name="Picture 4">
            <a:extLst>
              <a:ext uri="{FF2B5EF4-FFF2-40B4-BE49-F238E27FC236}">
                <a16:creationId xmlns:a16="http://schemas.microsoft.com/office/drawing/2014/main" id="{F0E020A8-AC76-4C20-919B-1A8B9F0E4AF8}"/>
              </a:ext>
            </a:extLst>
          </p:cNvPr>
          <p:cNvPicPr>
            <a:picLocks noChangeAspect="1"/>
          </p:cNvPicPr>
          <p:nvPr/>
        </p:nvPicPr>
        <p:blipFill>
          <a:blip r:embed="rId4"/>
          <a:stretch>
            <a:fillRect/>
          </a:stretch>
        </p:blipFill>
        <p:spPr>
          <a:xfrm>
            <a:off x="4280963" y="155026"/>
            <a:ext cx="5253429" cy="6010277"/>
          </a:xfrm>
          <a:prstGeom prst="rect">
            <a:avLst/>
          </a:prstGeom>
        </p:spPr>
      </p:pic>
    </p:spTree>
    <p:extLst>
      <p:ext uri="{BB962C8B-B14F-4D97-AF65-F5344CB8AC3E}">
        <p14:creationId xmlns:p14="http://schemas.microsoft.com/office/powerpoint/2010/main" val="1820827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B6A3CE1-26C5-6B4E-DC22-8A62C2E0E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194" y="550842"/>
            <a:ext cx="9868829" cy="6858000"/>
          </a:xfrm>
          <a:prstGeom prst="rect">
            <a:avLst/>
          </a:prstGeom>
        </p:spPr>
      </p:pic>
      <p:pic>
        <p:nvPicPr>
          <p:cNvPr id="2" name="Bilde 1">
            <a:extLst>
              <a:ext uri="{FF2B5EF4-FFF2-40B4-BE49-F238E27FC236}">
                <a16:creationId xmlns:a16="http://schemas.microsoft.com/office/drawing/2014/main" id="{0227C7ED-4159-5B11-3FFE-6E172F409365}"/>
              </a:ext>
            </a:extLst>
          </p:cNvPr>
          <p:cNvPicPr>
            <a:picLocks noChangeAspect="1"/>
          </p:cNvPicPr>
          <p:nvPr/>
        </p:nvPicPr>
        <p:blipFill rotWithShape="1">
          <a:blip r:embed="rId3">
            <a:extLst>
              <a:ext uri="{28A0092B-C50C-407E-A947-70E740481C1C}">
                <a14:useLocalDpi xmlns:a14="http://schemas.microsoft.com/office/drawing/2010/main" val="0"/>
              </a:ext>
            </a:extLst>
          </a:blip>
          <a:srcRect r="11261"/>
          <a:stretch/>
        </p:blipFill>
        <p:spPr>
          <a:xfrm>
            <a:off x="122098" y="758154"/>
            <a:ext cx="8757497" cy="6858000"/>
          </a:xfrm>
          <a:prstGeom prst="rect">
            <a:avLst/>
          </a:prstGeom>
        </p:spPr>
      </p:pic>
      <p:sp>
        <p:nvSpPr>
          <p:cNvPr id="3" name="Title 2">
            <a:extLst>
              <a:ext uri="{FF2B5EF4-FFF2-40B4-BE49-F238E27FC236}">
                <a16:creationId xmlns:a16="http://schemas.microsoft.com/office/drawing/2014/main" id="{6091A5EB-3910-252A-EB43-5502D6163499}"/>
              </a:ext>
            </a:extLst>
          </p:cNvPr>
          <p:cNvSpPr>
            <a:spLocks noGrp="1"/>
          </p:cNvSpPr>
          <p:nvPr>
            <p:ph type="title"/>
          </p:nvPr>
        </p:nvSpPr>
        <p:spPr/>
        <p:txBody>
          <a:bodyPr/>
          <a:lstStyle/>
          <a:p>
            <a:r>
              <a:rPr lang="nb-NO" dirty="0">
                <a:solidFill>
                  <a:schemeClr val="tx1"/>
                </a:solidFill>
              </a:rPr>
              <a:t>Utgangspunkt</a:t>
            </a:r>
          </a:p>
        </p:txBody>
      </p:sp>
      <p:sp>
        <p:nvSpPr>
          <p:cNvPr id="4" name="Content Placeholder 3">
            <a:extLst>
              <a:ext uri="{FF2B5EF4-FFF2-40B4-BE49-F238E27FC236}">
                <a16:creationId xmlns:a16="http://schemas.microsoft.com/office/drawing/2014/main" id="{9189F095-55D4-BEA9-0057-175BDDA77EFD}"/>
              </a:ext>
            </a:extLst>
          </p:cNvPr>
          <p:cNvSpPr>
            <a:spLocks noGrp="1"/>
          </p:cNvSpPr>
          <p:nvPr>
            <p:ph idx="1"/>
          </p:nvPr>
        </p:nvSpPr>
        <p:spPr>
          <a:xfrm>
            <a:off x="838200" y="1825625"/>
            <a:ext cx="8382918" cy="4351338"/>
          </a:xfrm>
        </p:spPr>
        <p:txBody>
          <a:bodyPr/>
          <a:lstStyle/>
          <a:p>
            <a:r>
              <a:rPr lang="nb-NO" dirty="0">
                <a:solidFill>
                  <a:schemeClr val="tx1"/>
                </a:solidFill>
              </a:rPr>
              <a:t>Stabilt gammelt snødekke (eldre kantkorn i bunn, tykk skare over og fokksnø på toppen).</a:t>
            </a:r>
          </a:p>
          <a:p>
            <a:r>
              <a:rPr lang="nb-NO" dirty="0">
                <a:solidFill>
                  <a:schemeClr val="tx1"/>
                </a:solidFill>
              </a:rPr>
              <a:t>Temperaturen ved havnivået ligger rundt -1 grader og rundt -10 på 1000 moh.</a:t>
            </a:r>
          </a:p>
          <a:p>
            <a:r>
              <a:rPr lang="nb-NO" dirty="0">
                <a:solidFill>
                  <a:schemeClr val="tx1"/>
                </a:solidFill>
              </a:rPr>
              <a:t>Det ventes 20 cm nysnø i løpet av 8 timer med perioder med frisk bris mot slutten av nedbørperioden.</a:t>
            </a:r>
          </a:p>
          <a:p>
            <a:pPr marL="0" indent="0">
              <a:buNone/>
            </a:pPr>
            <a:endParaRPr lang="nb-NO" dirty="0">
              <a:solidFill>
                <a:schemeClr val="tx1"/>
              </a:solidFill>
            </a:endParaRPr>
          </a:p>
        </p:txBody>
      </p:sp>
    </p:spTree>
    <p:extLst>
      <p:ext uri="{BB962C8B-B14F-4D97-AF65-F5344CB8AC3E}">
        <p14:creationId xmlns:p14="http://schemas.microsoft.com/office/powerpoint/2010/main" val="4189796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A956-397C-DF24-D595-E3493EC3B22C}"/>
              </a:ext>
            </a:extLst>
          </p:cNvPr>
          <p:cNvSpPr>
            <a:spLocks noGrp="1"/>
          </p:cNvSpPr>
          <p:nvPr>
            <p:ph type="title"/>
          </p:nvPr>
        </p:nvSpPr>
        <p:spPr/>
        <p:txBody>
          <a:bodyPr/>
          <a:lstStyle/>
          <a:p>
            <a:r>
              <a:rPr lang="nb-NO" dirty="0">
                <a:solidFill>
                  <a:schemeClr val="tx1"/>
                </a:solidFill>
              </a:rPr>
              <a:t>Valg av utløsbarhet</a:t>
            </a:r>
          </a:p>
        </p:txBody>
      </p:sp>
      <p:sp>
        <p:nvSpPr>
          <p:cNvPr id="3" name="Content Placeholder 2">
            <a:extLst>
              <a:ext uri="{FF2B5EF4-FFF2-40B4-BE49-F238E27FC236}">
                <a16:creationId xmlns:a16="http://schemas.microsoft.com/office/drawing/2014/main" id="{08AEEBE0-4501-2D19-945D-2356F54F13D7}"/>
              </a:ext>
            </a:extLst>
          </p:cNvPr>
          <p:cNvSpPr>
            <a:spLocks noGrp="1"/>
          </p:cNvSpPr>
          <p:nvPr>
            <p:ph idx="1"/>
          </p:nvPr>
        </p:nvSpPr>
        <p:spPr>
          <a:xfrm>
            <a:off x="838200" y="1825625"/>
            <a:ext cx="8015344" cy="4351338"/>
          </a:xfrm>
        </p:spPr>
        <p:txBody>
          <a:bodyPr/>
          <a:lstStyle/>
          <a:p>
            <a:r>
              <a:rPr lang="nb-NO" dirty="0">
                <a:solidFill>
                  <a:schemeClr val="tx1"/>
                </a:solidFill>
              </a:rPr>
              <a:t>Det er kaldt (i hvert fall over tregrensen) og nysnøen vil trenge noen timer til et døgn for binde seg mot eldre fokksnø.</a:t>
            </a:r>
          </a:p>
          <a:p>
            <a:r>
              <a:rPr lang="nb-NO" dirty="0">
                <a:solidFill>
                  <a:schemeClr val="tx1"/>
                </a:solidFill>
              </a:rPr>
              <a:t>Siden fokksnøen har ru overflate er bindingen allikevel ikke super potent.</a:t>
            </a:r>
          </a:p>
          <a:p>
            <a:r>
              <a:rPr lang="nb-NO" dirty="0">
                <a:solidFill>
                  <a:schemeClr val="tx1"/>
                </a:solidFill>
              </a:rPr>
              <a:t>Vi vurderer </a:t>
            </a:r>
            <a:r>
              <a:rPr lang="nb-NO" dirty="0">
                <a:solidFill>
                  <a:schemeClr val="tx1"/>
                </a:solidFill>
                <a:highlight>
                  <a:srgbClr val="FFFF00"/>
                </a:highlight>
              </a:rPr>
              <a:t>lett å løse ut </a:t>
            </a:r>
            <a:r>
              <a:rPr lang="nb-NO" dirty="0">
                <a:solidFill>
                  <a:schemeClr val="tx1"/>
                </a:solidFill>
              </a:rPr>
              <a:t>mellom ny og gammel snø. Muligens </a:t>
            </a:r>
            <a:r>
              <a:rPr lang="nb-NO" dirty="0">
                <a:solidFill>
                  <a:schemeClr val="tx1"/>
                </a:solidFill>
                <a:highlight>
                  <a:srgbClr val="FFFF00"/>
                </a:highlight>
              </a:rPr>
              <a:t>naturlig/svært lett å løse ut </a:t>
            </a:r>
            <a:r>
              <a:rPr lang="nb-NO" dirty="0">
                <a:solidFill>
                  <a:schemeClr val="tx1"/>
                </a:solidFill>
              </a:rPr>
              <a:t>i nysnøen fra da vinden tok seg opp.</a:t>
            </a:r>
          </a:p>
          <a:p>
            <a:endParaRPr lang="nb-NO" dirty="0">
              <a:solidFill>
                <a:schemeClr val="tx1"/>
              </a:solidFill>
            </a:endParaRPr>
          </a:p>
        </p:txBody>
      </p:sp>
      <p:pic>
        <p:nvPicPr>
          <p:cNvPr id="6" name="Bilde 5">
            <a:extLst>
              <a:ext uri="{FF2B5EF4-FFF2-40B4-BE49-F238E27FC236}">
                <a16:creationId xmlns:a16="http://schemas.microsoft.com/office/drawing/2014/main" id="{945611E5-5908-D447-A9EA-682087C88AF0}"/>
              </a:ext>
            </a:extLst>
          </p:cNvPr>
          <p:cNvPicPr>
            <a:picLocks noChangeAspect="1"/>
          </p:cNvPicPr>
          <p:nvPr/>
        </p:nvPicPr>
        <p:blipFill rotWithShape="1">
          <a:blip r:embed="rId3">
            <a:extLst>
              <a:ext uri="{28A0092B-C50C-407E-A947-70E740481C1C}">
                <a14:useLocalDpi xmlns:a14="http://schemas.microsoft.com/office/drawing/2010/main" val="0"/>
              </a:ext>
            </a:extLst>
          </a:blip>
          <a:srcRect l="20171" t="18510" r="47563" b="14824"/>
          <a:stretch/>
        </p:blipFill>
        <p:spPr>
          <a:xfrm>
            <a:off x="9007736" y="2286000"/>
            <a:ext cx="3184264" cy="4572000"/>
          </a:xfrm>
          <a:prstGeom prst="rect">
            <a:avLst/>
          </a:prstGeom>
        </p:spPr>
      </p:pic>
    </p:spTree>
    <p:extLst>
      <p:ext uri="{BB962C8B-B14F-4D97-AF65-F5344CB8AC3E}">
        <p14:creationId xmlns:p14="http://schemas.microsoft.com/office/powerpoint/2010/main" val="2814196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4BACD8D-E7BC-BD4F-349F-0D7D8E1F523F}"/>
              </a:ext>
            </a:extLst>
          </p:cNvPr>
          <p:cNvPicPr>
            <a:picLocks noChangeAspect="1"/>
          </p:cNvPicPr>
          <p:nvPr/>
        </p:nvPicPr>
        <p:blipFill>
          <a:blip r:embed="rId3"/>
          <a:stretch>
            <a:fillRect/>
          </a:stretch>
        </p:blipFill>
        <p:spPr>
          <a:xfrm>
            <a:off x="2996904" y="4886050"/>
            <a:ext cx="2911773" cy="1971950"/>
          </a:xfrm>
          <a:prstGeom prst="rect">
            <a:avLst/>
          </a:prstGeom>
        </p:spPr>
      </p:pic>
      <p:pic>
        <p:nvPicPr>
          <p:cNvPr id="5" name="Bilde 4">
            <a:extLst>
              <a:ext uri="{FF2B5EF4-FFF2-40B4-BE49-F238E27FC236}">
                <a16:creationId xmlns:a16="http://schemas.microsoft.com/office/drawing/2014/main" id="{90EED7E7-A2A6-E3E0-5EB3-0A04F06A2841}"/>
              </a:ext>
            </a:extLst>
          </p:cNvPr>
          <p:cNvPicPr>
            <a:picLocks noChangeAspect="1"/>
          </p:cNvPicPr>
          <p:nvPr/>
        </p:nvPicPr>
        <p:blipFill>
          <a:blip r:embed="rId4"/>
          <a:stretch>
            <a:fillRect/>
          </a:stretch>
        </p:blipFill>
        <p:spPr>
          <a:xfrm>
            <a:off x="6210005" y="4886050"/>
            <a:ext cx="2114845" cy="1971950"/>
          </a:xfrm>
          <a:prstGeom prst="rect">
            <a:avLst/>
          </a:prstGeom>
        </p:spPr>
      </p:pic>
      <p:sp>
        <p:nvSpPr>
          <p:cNvPr id="2" name="Title 1">
            <a:extLst>
              <a:ext uri="{FF2B5EF4-FFF2-40B4-BE49-F238E27FC236}">
                <a16:creationId xmlns:a16="http://schemas.microsoft.com/office/drawing/2014/main" id="{DEE61C31-0C4A-55B9-D965-DFF20D1B0B13}"/>
              </a:ext>
            </a:extLst>
          </p:cNvPr>
          <p:cNvSpPr>
            <a:spLocks noGrp="1"/>
          </p:cNvSpPr>
          <p:nvPr>
            <p:ph type="title"/>
          </p:nvPr>
        </p:nvSpPr>
        <p:spPr/>
        <p:txBody>
          <a:bodyPr/>
          <a:lstStyle/>
          <a:p>
            <a:r>
              <a:rPr lang="nb-NO" dirty="0">
                <a:solidFill>
                  <a:schemeClr val="tx1"/>
                </a:solidFill>
              </a:rPr>
              <a:t>Valg av utbredelse</a:t>
            </a:r>
          </a:p>
        </p:txBody>
      </p:sp>
      <p:sp>
        <p:nvSpPr>
          <p:cNvPr id="3" name="Content Placeholder 2">
            <a:extLst>
              <a:ext uri="{FF2B5EF4-FFF2-40B4-BE49-F238E27FC236}">
                <a16:creationId xmlns:a16="http://schemas.microsoft.com/office/drawing/2014/main" id="{5B06E9BE-1850-DCC8-920E-0A7390B4D968}"/>
              </a:ext>
            </a:extLst>
          </p:cNvPr>
          <p:cNvSpPr>
            <a:spLocks noGrp="1"/>
          </p:cNvSpPr>
          <p:nvPr>
            <p:ph idx="1"/>
          </p:nvPr>
        </p:nvSpPr>
        <p:spPr/>
        <p:txBody>
          <a:bodyPr/>
          <a:lstStyle/>
          <a:p>
            <a:r>
              <a:rPr lang="nb-NO" dirty="0">
                <a:solidFill>
                  <a:schemeClr val="tx1"/>
                </a:solidFill>
              </a:rPr>
              <a:t>Nysnøen finnes overalt i terrenget.</a:t>
            </a:r>
          </a:p>
          <a:p>
            <a:r>
              <a:rPr lang="nb-NO" dirty="0">
                <a:solidFill>
                  <a:schemeClr val="tx1"/>
                </a:solidFill>
              </a:rPr>
              <a:t>Grunnet relativt milde temperaturer i lavlandet venter vi rask stabilisering i løpet av noen få timer. Men fra </a:t>
            </a:r>
            <a:r>
              <a:rPr lang="nb-NO" dirty="0" err="1">
                <a:solidFill>
                  <a:schemeClr val="tx1"/>
                </a:solidFill>
              </a:rPr>
              <a:t>ca</a:t>
            </a:r>
            <a:r>
              <a:rPr lang="nb-NO" dirty="0">
                <a:solidFill>
                  <a:schemeClr val="tx1"/>
                </a:solidFill>
              </a:rPr>
              <a:t> 300 </a:t>
            </a:r>
            <a:r>
              <a:rPr lang="nb-NO" dirty="0" err="1">
                <a:solidFill>
                  <a:schemeClr val="tx1"/>
                </a:solidFill>
              </a:rPr>
              <a:t>moh</a:t>
            </a:r>
            <a:r>
              <a:rPr lang="nb-NO" dirty="0">
                <a:solidFill>
                  <a:schemeClr val="tx1"/>
                </a:solidFill>
              </a:rPr>
              <a:t> og oppover vil det være </a:t>
            </a:r>
            <a:r>
              <a:rPr lang="nb-NO" dirty="0">
                <a:solidFill>
                  <a:schemeClr val="tx1"/>
                </a:solidFill>
                <a:highlight>
                  <a:srgbClr val="FFFF00"/>
                </a:highlight>
              </a:rPr>
              <a:t>lett å løse ut i mange heng i alle himmelretninger</a:t>
            </a:r>
            <a:r>
              <a:rPr lang="nb-NO" dirty="0">
                <a:solidFill>
                  <a:schemeClr val="tx1"/>
                </a:solidFill>
              </a:rPr>
              <a:t>.</a:t>
            </a:r>
          </a:p>
          <a:p>
            <a:r>
              <a:rPr lang="nb-NO" dirty="0">
                <a:solidFill>
                  <a:schemeClr val="tx1"/>
                </a:solidFill>
              </a:rPr>
              <a:t>Vi vurderer også at det kan gå </a:t>
            </a:r>
            <a:r>
              <a:rPr lang="nb-NO" dirty="0">
                <a:solidFill>
                  <a:schemeClr val="tx1"/>
                </a:solidFill>
                <a:highlight>
                  <a:srgbClr val="FFFF00"/>
                </a:highlight>
              </a:rPr>
              <a:t>naturlig utløste skred i noen få heng </a:t>
            </a:r>
            <a:r>
              <a:rPr lang="nb-NO" dirty="0">
                <a:solidFill>
                  <a:schemeClr val="tx1"/>
                </a:solidFill>
              </a:rPr>
              <a:t>når vi tenker flakskred.</a:t>
            </a:r>
          </a:p>
          <a:p>
            <a:r>
              <a:rPr lang="nb-NO" dirty="0">
                <a:solidFill>
                  <a:schemeClr val="tx1"/>
                </a:solidFill>
              </a:rPr>
              <a:t>I svært bratt terreng ventes også tørre løssnøskred (noen heng?).</a:t>
            </a:r>
          </a:p>
          <a:p>
            <a:endParaRPr lang="nb-NO" dirty="0">
              <a:solidFill>
                <a:schemeClr val="tx1"/>
              </a:solidFill>
            </a:endParaRPr>
          </a:p>
        </p:txBody>
      </p:sp>
    </p:spTree>
    <p:extLst>
      <p:ext uri="{BB962C8B-B14F-4D97-AF65-F5344CB8AC3E}">
        <p14:creationId xmlns:p14="http://schemas.microsoft.com/office/powerpoint/2010/main" val="3340117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D4010C63-590D-07D4-E9BD-439A7A63E047}"/>
              </a:ext>
            </a:extLst>
          </p:cNvPr>
          <p:cNvPicPr>
            <a:picLocks noChangeAspect="1"/>
          </p:cNvPicPr>
          <p:nvPr/>
        </p:nvPicPr>
        <p:blipFill rotWithShape="1">
          <a:blip r:embed="rId3">
            <a:extLst>
              <a:ext uri="{28A0092B-C50C-407E-A947-70E740481C1C}">
                <a14:useLocalDpi xmlns:a14="http://schemas.microsoft.com/office/drawing/2010/main" val="0"/>
              </a:ext>
            </a:extLst>
          </a:blip>
          <a:srcRect t="20695" r="33978" b="11898"/>
          <a:stretch/>
        </p:blipFill>
        <p:spPr>
          <a:xfrm>
            <a:off x="6096000" y="1344611"/>
            <a:ext cx="6132954" cy="4351338"/>
          </a:xfrm>
          <a:prstGeom prst="rect">
            <a:avLst/>
          </a:prstGeom>
        </p:spPr>
      </p:pic>
      <p:sp>
        <p:nvSpPr>
          <p:cNvPr id="2" name="Title 1">
            <a:extLst>
              <a:ext uri="{FF2B5EF4-FFF2-40B4-BE49-F238E27FC236}">
                <a16:creationId xmlns:a16="http://schemas.microsoft.com/office/drawing/2014/main" id="{B1BDDB94-83B3-D766-528A-62D2CBC30989}"/>
              </a:ext>
            </a:extLst>
          </p:cNvPr>
          <p:cNvSpPr>
            <a:spLocks noGrp="1"/>
          </p:cNvSpPr>
          <p:nvPr>
            <p:ph type="title"/>
          </p:nvPr>
        </p:nvSpPr>
        <p:spPr/>
        <p:txBody>
          <a:bodyPr/>
          <a:lstStyle/>
          <a:p>
            <a:r>
              <a:rPr lang="nb-NO" dirty="0">
                <a:solidFill>
                  <a:schemeClr val="tx1"/>
                </a:solidFill>
              </a:rPr>
              <a:t>Valg av skredstørrelse</a:t>
            </a:r>
          </a:p>
        </p:txBody>
      </p:sp>
      <p:sp>
        <p:nvSpPr>
          <p:cNvPr id="3" name="Content Placeholder 2">
            <a:extLst>
              <a:ext uri="{FF2B5EF4-FFF2-40B4-BE49-F238E27FC236}">
                <a16:creationId xmlns:a16="http://schemas.microsoft.com/office/drawing/2014/main" id="{DA65189E-5B5D-F773-16CC-FE40E6C39247}"/>
              </a:ext>
            </a:extLst>
          </p:cNvPr>
          <p:cNvSpPr>
            <a:spLocks noGrp="1"/>
          </p:cNvSpPr>
          <p:nvPr>
            <p:ph idx="1"/>
          </p:nvPr>
        </p:nvSpPr>
        <p:spPr>
          <a:xfrm>
            <a:off x="698350" y="1690687"/>
            <a:ext cx="6016775" cy="4967287"/>
          </a:xfrm>
        </p:spPr>
        <p:txBody>
          <a:bodyPr>
            <a:normAutofit/>
          </a:bodyPr>
          <a:lstStyle/>
          <a:p>
            <a:r>
              <a:rPr lang="nb-NO" dirty="0">
                <a:solidFill>
                  <a:schemeClr val="tx1"/>
                </a:solidFill>
              </a:rPr>
              <a:t>20 - 40 cm tykke flak og "vanlig" bruddforplanting.</a:t>
            </a:r>
          </a:p>
          <a:p>
            <a:r>
              <a:rPr lang="nb-NO" dirty="0">
                <a:solidFill>
                  <a:schemeClr val="tx1"/>
                </a:solidFill>
              </a:rPr>
              <a:t>For å produsere et typisk </a:t>
            </a:r>
            <a:r>
              <a:rPr lang="nb-NO" dirty="0" err="1">
                <a:solidFill>
                  <a:schemeClr val="tx1"/>
                </a:solidFill>
                <a:highlight>
                  <a:srgbClr val="FFFF00"/>
                </a:highlight>
              </a:rPr>
              <a:t>str</a:t>
            </a:r>
            <a:r>
              <a:rPr lang="nb-NO" dirty="0">
                <a:solidFill>
                  <a:schemeClr val="tx1"/>
                </a:solidFill>
                <a:highlight>
                  <a:srgbClr val="FFFF00"/>
                </a:highlight>
              </a:rPr>
              <a:t>. 2 skred </a:t>
            </a:r>
            <a:r>
              <a:rPr lang="nb-NO" dirty="0">
                <a:solidFill>
                  <a:schemeClr val="tx1"/>
                </a:solidFill>
              </a:rPr>
              <a:t>med denne flaktykkelsen må det for eksempel løsne et 100x30 m stort flak.</a:t>
            </a:r>
          </a:p>
          <a:p>
            <a:r>
              <a:rPr lang="nb-NO" dirty="0">
                <a:solidFill>
                  <a:schemeClr val="tx1"/>
                </a:solidFill>
              </a:rPr>
              <a:t>For å produsere et typisk </a:t>
            </a:r>
            <a:r>
              <a:rPr lang="nb-NO" dirty="0" err="1">
                <a:solidFill>
                  <a:schemeClr val="tx1"/>
                </a:solidFill>
                <a:highlight>
                  <a:srgbClr val="FFFF00"/>
                </a:highlight>
              </a:rPr>
              <a:t>str</a:t>
            </a:r>
            <a:r>
              <a:rPr lang="nb-NO" dirty="0">
                <a:solidFill>
                  <a:schemeClr val="tx1"/>
                </a:solidFill>
                <a:highlight>
                  <a:srgbClr val="FFFF00"/>
                </a:highlight>
              </a:rPr>
              <a:t>. 3 skred </a:t>
            </a:r>
            <a:r>
              <a:rPr lang="nb-NO" dirty="0">
                <a:solidFill>
                  <a:schemeClr val="tx1"/>
                </a:solidFill>
              </a:rPr>
              <a:t>med denne flaktykkelsen må det for eksempel løsne et 300x100 m stort flak. </a:t>
            </a:r>
          </a:p>
        </p:txBody>
      </p:sp>
    </p:spTree>
    <p:extLst>
      <p:ext uri="{BB962C8B-B14F-4D97-AF65-F5344CB8AC3E}">
        <p14:creationId xmlns:p14="http://schemas.microsoft.com/office/powerpoint/2010/main" val="3798153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DB94-83B3-D766-528A-62D2CBC30989}"/>
              </a:ext>
            </a:extLst>
          </p:cNvPr>
          <p:cNvSpPr>
            <a:spLocks noGrp="1"/>
          </p:cNvSpPr>
          <p:nvPr>
            <p:ph type="title"/>
          </p:nvPr>
        </p:nvSpPr>
        <p:spPr/>
        <p:txBody>
          <a:bodyPr/>
          <a:lstStyle/>
          <a:p>
            <a:r>
              <a:rPr lang="nb-NO" dirty="0">
                <a:solidFill>
                  <a:schemeClr val="tx1"/>
                </a:solidFill>
              </a:rPr>
              <a:t>Valg av skredstørrelse</a:t>
            </a:r>
          </a:p>
        </p:txBody>
      </p:sp>
      <p:graphicFrame>
        <p:nvGraphicFramePr>
          <p:cNvPr id="4" name="Content Placeholder 3">
            <a:extLst>
              <a:ext uri="{FF2B5EF4-FFF2-40B4-BE49-F238E27FC236}">
                <a16:creationId xmlns:a16="http://schemas.microsoft.com/office/drawing/2014/main" id="{1280BE64-F260-FFC6-73A4-75848C70C37D}"/>
              </a:ext>
            </a:extLst>
          </p:cNvPr>
          <p:cNvGraphicFramePr>
            <a:graphicFrameLocks/>
          </p:cNvGraphicFramePr>
          <p:nvPr>
            <p:extLst>
              <p:ext uri="{D42A27DB-BD31-4B8C-83A1-F6EECF244321}">
                <p14:modId xmlns:p14="http://schemas.microsoft.com/office/powerpoint/2010/main" val="2216148692"/>
              </p:ext>
            </p:extLst>
          </p:nvPr>
        </p:nvGraphicFramePr>
        <p:xfrm>
          <a:off x="7188911" y="1825625"/>
          <a:ext cx="4898314" cy="3643693"/>
        </p:xfrm>
        <a:graphic>
          <a:graphicData uri="http://schemas.openxmlformats.org/drawingml/2006/table">
            <a:tbl>
              <a:tblPr firstRow="1" firstCol="1">
                <a:tableStyleId>{F5AB1C69-6EDB-4FF4-983F-18BD219EF322}</a:tableStyleId>
              </a:tblPr>
              <a:tblGrid>
                <a:gridCol w="1269289">
                  <a:extLst>
                    <a:ext uri="{9D8B030D-6E8A-4147-A177-3AD203B41FA5}">
                      <a16:colId xmlns:a16="http://schemas.microsoft.com/office/drawing/2014/main" val="3613246052"/>
                    </a:ext>
                  </a:extLst>
                </a:gridCol>
                <a:gridCol w="1657350">
                  <a:extLst>
                    <a:ext uri="{9D8B030D-6E8A-4147-A177-3AD203B41FA5}">
                      <a16:colId xmlns:a16="http://schemas.microsoft.com/office/drawing/2014/main" val="4044837849"/>
                    </a:ext>
                  </a:extLst>
                </a:gridCol>
                <a:gridCol w="1971675">
                  <a:extLst>
                    <a:ext uri="{9D8B030D-6E8A-4147-A177-3AD203B41FA5}">
                      <a16:colId xmlns:a16="http://schemas.microsoft.com/office/drawing/2014/main" val="2087767938"/>
                    </a:ext>
                  </a:extLst>
                </a:gridCol>
              </a:tblGrid>
              <a:tr h="932339">
                <a:tc rowSpan="2">
                  <a:txBody>
                    <a:bodyPr/>
                    <a:lstStyle/>
                    <a:p>
                      <a:pPr algn="ctr">
                        <a:lnSpc>
                          <a:spcPct val="107000"/>
                        </a:lnSpc>
                        <a:spcAft>
                          <a:spcPts val="800"/>
                        </a:spcAft>
                      </a:pPr>
                      <a:r>
                        <a:rPr lang="nb-NO" sz="2400" noProof="0" dirty="0">
                          <a:effectLst/>
                          <a:latin typeface="Unica One" panose="02000506000000020004"/>
                          <a:ea typeface="Calibri" panose="020F0502020204030204" pitchFamily="34" charset="0"/>
                          <a:cs typeface="Times New Roman" panose="02020603050405020304" pitchFamily="18" charset="0"/>
                        </a:rPr>
                        <a:t>Skred størrelse</a:t>
                      </a:r>
                    </a:p>
                  </a:txBody>
                  <a:tcPr marL="68580" marR="68580" marT="0" marB="0" anchor="ctr">
                    <a:solidFill>
                      <a:schemeClr val="accent3"/>
                    </a:solidFill>
                  </a:tcPr>
                </a:tc>
                <a:tc gridSpan="2">
                  <a:txBody>
                    <a:bodyPr/>
                    <a:lstStyle/>
                    <a:p>
                      <a:pPr algn="ctr">
                        <a:lnSpc>
                          <a:spcPct val="107000"/>
                        </a:lnSpc>
                        <a:spcAft>
                          <a:spcPts val="800"/>
                        </a:spcAft>
                      </a:pPr>
                      <a:r>
                        <a:rPr lang="nb-NO" sz="2400" noProof="0" dirty="0">
                          <a:effectLst/>
                          <a:latin typeface="Unica One" panose="02000506000000020004"/>
                        </a:rPr>
                        <a:t>Når skred løsner eller blir løst ut, er denne størrelsen...</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nb-NO"/>
                    </a:p>
                  </a:txBody>
                  <a:tcPr/>
                </a:tc>
                <a:extLst>
                  <a:ext uri="{0D108BD9-81ED-4DB2-BD59-A6C34878D82A}">
                    <a16:rowId xmlns:a16="http://schemas.microsoft.com/office/drawing/2014/main" val="812749435"/>
                  </a:ext>
                </a:extLst>
              </a:tr>
              <a:tr h="616902">
                <a:tc vMerge="1">
                  <a:txBody>
                    <a:bodyPr/>
                    <a:lstStyle/>
                    <a:p>
                      <a:endParaRPr lang="nb-NO"/>
                    </a:p>
                  </a:txBody>
                  <a:tcPr/>
                </a:tc>
                <a:tc>
                  <a:txBody>
                    <a:bodyPr/>
                    <a:lstStyle/>
                    <a:p>
                      <a:pPr algn="ctr">
                        <a:lnSpc>
                          <a:spcPct val="107000"/>
                        </a:lnSpc>
                        <a:spcAft>
                          <a:spcPts val="800"/>
                        </a:spcAft>
                      </a:pPr>
                      <a:r>
                        <a:rPr lang="nb-NO" sz="2400" noProof="0" dirty="0">
                          <a:solidFill>
                            <a:schemeClr val="bg1"/>
                          </a:solidFill>
                          <a:effectLst/>
                          <a:latin typeface="Unica One" panose="02000506000000020004"/>
                        </a:rPr>
                        <a:t>…sannsynlig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07000"/>
                        </a:lnSpc>
                        <a:spcAft>
                          <a:spcPts val="800"/>
                        </a:spcAft>
                      </a:pPr>
                      <a:r>
                        <a:rPr lang="nb-NO" sz="2400" noProof="0" dirty="0">
                          <a:solidFill>
                            <a:schemeClr val="bg1"/>
                          </a:solidFill>
                          <a:effectLst/>
                          <a:latin typeface="Unica One" panose="02000506000000020004"/>
                        </a:rPr>
                        <a:t>…usannsynlig</a:t>
                      </a:r>
                      <a:endParaRPr lang="nb-NO" sz="2400" noProof="0" dirty="0">
                        <a:solidFill>
                          <a:schemeClr val="bg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3469327053"/>
                  </a:ext>
                </a:extLst>
              </a:tr>
              <a:tr h="301465">
                <a:tc>
                  <a:txBody>
                    <a:bodyPr/>
                    <a:lstStyle/>
                    <a:p>
                      <a:pPr algn="ctr">
                        <a:lnSpc>
                          <a:spcPct val="107000"/>
                        </a:lnSpc>
                        <a:spcAft>
                          <a:spcPts val="800"/>
                        </a:spcAft>
                      </a:pPr>
                      <a:r>
                        <a:rPr lang="nb-NO" sz="2400" noProof="0" dirty="0">
                          <a:effectLst/>
                          <a:latin typeface="Unica One" panose="02000506000000020004"/>
                        </a:rPr>
                        <a:t>5</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5566849"/>
                  </a:ext>
                </a:extLst>
              </a:tr>
              <a:tr h="301465">
                <a:tc>
                  <a:txBody>
                    <a:bodyPr/>
                    <a:lstStyle/>
                    <a:p>
                      <a:pPr algn="ctr">
                        <a:lnSpc>
                          <a:spcPct val="107000"/>
                        </a:lnSpc>
                        <a:spcAft>
                          <a:spcPts val="800"/>
                        </a:spcAft>
                      </a:pPr>
                      <a:r>
                        <a:rPr lang="nb-NO" sz="2400" noProof="0" dirty="0">
                          <a:effectLst/>
                          <a:latin typeface="Unica One" panose="02000506000000020004"/>
                        </a:rPr>
                        <a:t>4</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8485104"/>
                  </a:ext>
                </a:extLst>
              </a:tr>
              <a:tr h="301465">
                <a:tc>
                  <a:txBody>
                    <a:bodyPr/>
                    <a:lstStyle/>
                    <a:p>
                      <a:pPr algn="ctr">
                        <a:lnSpc>
                          <a:spcPct val="107000"/>
                        </a:lnSpc>
                        <a:spcAft>
                          <a:spcPts val="800"/>
                        </a:spcAft>
                      </a:pPr>
                      <a:r>
                        <a:rPr lang="nb-NO" sz="2400" noProof="0" dirty="0">
                          <a:effectLst/>
                          <a:latin typeface="Unica One" panose="02000506000000020004"/>
                        </a:rPr>
                        <a:t>3</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endParaRPr lang="nb-NO" sz="2400" b="0" noProof="0" dirty="0">
                        <a:solidFill>
                          <a:schemeClr val="tx1"/>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x</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5667491"/>
                  </a:ext>
                </a:extLst>
              </a:tr>
              <a:tr h="301465">
                <a:tc>
                  <a:txBody>
                    <a:bodyPr/>
                    <a:lstStyle/>
                    <a:p>
                      <a:pPr algn="ctr">
                        <a:lnSpc>
                          <a:spcPct val="107000"/>
                        </a:lnSpc>
                        <a:spcAft>
                          <a:spcPts val="800"/>
                        </a:spcAft>
                      </a:pPr>
                      <a:r>
                        <a:rPr lang="nb-NO" sz="2400" noProof="0" dirty="0">
                          <a:effectLst/>
                          <a:latin typeface="Unica One" panose="02000506000000020004"/>
                        </a:rPr>
                        <a:t>2</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b="1" noProof="0" dirty="0">
                          <a:solidFill>
                            <a:srgbClr val="FF0000"/>
                          </a:solidFill>
                          <a:effectLst/>
                          <a:latin typeface="Unica One" panose="02000506000000020004"/>
                        </a:rPr>
                        <a:t>x</a:t>
                      </a:r>
                      <a:endParaRPr lang="nb-NO" sz="2400" b="1" noProof="0" dirty="0">
                        <a:solidFill>
                          <a:srgbClr val="FF0000"/>
                        </a:solidFill>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531231"/>
                  </a:ext>
                </a:extLst>
              </a:tr>
              <a:tr h="301465">
                <a:tc>
                  <a:txBody>
                    <a:bodyPr/>
                    <a:lstStyle/>
                    <a:p>
                      <a:pPr algn="ctr">
                        <a:lnSpc>
                          <a:spcPct val="107000"/>
                        </a:lnSpc>
                        <a:spcAft>
                          <a:spcPts val="800"/>
                        </a:spcAft>
                      </a:pPr>
                      <a:r>
                        <a:rPr lang="nb-NO" sz="2400" noProof="0" dirty="0">
                          <a:effectLst/>
                          <a:latin typeface="Unica One" panose="02000506000000020004"/>
                        </a:rPr>
                        <a:t>1</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lnSpc>
                          <a:spcPct val="107000"/>
                        </a:lnSpc>
                        <a:spcAft>
                          <a:spcPts val="800"/>
                        </a:spcAft>
                      </a:pPr>
                      <a:r>
                        <a:rPr lang="nb-NO" sz="2400" noProof="0">
                          <a:effectLst/>
                          <a:latin typeface="Unica One" panose="02000506000000020004"/>
                        </a:rPr>
                        <a:t>x</a:t>
                      </a:r>
                      <a:endParaRPr lang="nb-NO" sz="2400" noProof="0">
                        <a:effectLst/>
                        <a:latin typeface="Unica One" panose="0200050600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b-NO" sz="2400" noProof="0" dirty="0">
                          <a:effectLst/>
                          <a:latin typeface="Unica One" panose="02000506000000020004"/>
                        </a:rPr>
                        <a:t> </a:t>
                      </a:r>
                      <a:endParaRPr lang="nb-NO" sz="2400" noProof="0" dirty="0">
                        <a:effectLst/>
                        <a:latin typeface="Unica One" panose="020005060000000200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135131"/>
                  </a:ext>
                </a:extLst>
              </a:tr>
            </a:tbl>
          </a:graphicData>
        </a:graphic>
      </p:graphicFrame>
      <p:sp>
        <p:nvSpPr>
          <p:cNvPr id="5" name="Content Placeholder 2">
            <a:extLst>
              <a:ext uri="{FF2B5EF4-FFF2-40B4-BE49-F238E27FC236}">
                <a16:creationId xmlns:a16="http://schemas.microsoft.com/office/drawing/2014/main" id="{D9ACA982-0C69-8DD1-5025-0E0FFECA95F4}"/>
              </a:ext>
            </a:extLst>
          </p:cNvPr>
          <p:cNvSpPr txBox="1">
            <a:spLocks/>
          </p:cNvSpPr>
          <p:nvPr/>
        </p:nvSpPr>
        <p:spPr>
          <a:xfrm>
            <a:off x="505609" y="4192786"/>
            <a:ext cx="67880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dirty="0"/>
          </a:p>
        </p:txBody>
      </p:sp>
      <p:sp>
        <p:nvSpPr>
          <p:cNvPr id="7" name="Plassholder for innhold 6">
            <a:extLst>
              <a:ext uri="{FF2B5EF4-FFF2-40B4-BE49-F238E27FC236}">
                <a16:creationId xmlns:a16="http://schemas.microsoft.com/office/drawing/2014/main" id="{E794F433-583F-1DD1-7A20-EF580B1D3A63}"/>
              </a:ext>
            </a:extLst>
          </p:cNvPr>
          <p:cNvSpPr>
            <a:spLocks noGrp="1"/>
          </p:cNvSpPr>
          <p:nvPr>
            <p:ph idx="1"/>
          </p:nvPr>
        </p:nvSpPr>
        <p:spPr>
          <a:xfrm>
            <a:off x="838200" y="1825625"/>
            <a:ext cx="6543675" cy="4351338"/>
          </a:xfrm>
        </p:spPr>
        <p:txBody>
          <a:bodyPr/>
          <a:lstStyle/>
          <a:p>
            <a:r>
              <a:rPr lang="nb-NO" dirty="0">
                <a:solidFill>
                  <a:schemeClr val="tx1"/>
                </a:solidFill>
              </a:rPr>
              <a:t>Jeg antar at vi forventer da mest flak på </a:t>
            </a:r>
            <a:r>
              <a:rPr lang="nb-NO" dirty="0">
                <a:solidFill>
                  <a:schemeClr val="tx1"/>
                </a:solidFill>
                <a:highlight>
                  <a:srgbClr val="FFFF00"/>
                </a:highlight>
              </a:rPr>
              <a:t>størrelsen 2 </a:t>
            </a:r>
            <a:r>
              <a:rPr lang="nb-NO" dirty="0">
                <a:solidFill>
                  <a:schemeClr val="tx1"/>
                </a:solidFill>
              </a:rPr>
              <a:t>nærmere 100x30 m enn 300x100 m (</a:t>
            </a:r>
            <a:r>
              <a:rPr lang="nb-NO" dirty="0" err="1">
                <a:solidFill>
                  <a:schemeClr val="tx1"/>
                </a:solidFill>
              </a:rPr>
              <a:t>str</a:t>
            </a:r>
            <a:r>
              <a:rPr lang="nb-NO" dirty="0">
                <a:solidFill>
                  <a:schemeClr val="tx1"/>
                </a:solidFill>
              </a:rPr>
              <a:t>. 3).</a:t>
            </a:r>
          </a:p>
          <a:p>
            <a:r>
              <a:rPr lang="nb-NO" dirty="0">
                <a:solidFill>
                  <a:schemeClr val="tx1"/>
                </a:solidFill>
              </a:rPr>
              <a:t>Vi blir da altså ikke skuffet når vi ikke se flak på størrelse 3 (300x100 m). Samtidig kan vi selvfølgelig ikke helt utelukke det.</a:t>
            </a:r>
          </a:p>
          <a:p>
            <a:r>
              <a:rPr lang="nb-NO" dirty="0">
                <a:solidFill>
                  <a:schemeClr val="tx1"/>
                </a:solidFill>
              </a:rPr>
              <a:t>Mulige løssnøskred forventes ikke å være større en str.1.</a:t>
            </a:r>
          </a:p>
        </p:txBody>
      </p:sp>
    </p:spTree>
    <p:extLst>
      <p:ext uri="{BB962C8B-B14F-4D97-AF65-F5344CB8AC3E}">
        <p14:creationId xmlns:p14="http://schemas.microsoft.com/office/powerpoint/2010/main" val="837154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43A5-3534-7FFB-45D3-78E490D8BDDF}"/>
              </a:ext>
            </a:extLst>
          </p:cNvPr>
          <p:cNvSpPr>
            <a:spLocks noGrp="1"/>
          </p:cNvSpPr>
          <p:nvPr>
            <p:ph type="title"/>
          </p:nvPr>
        </p:nvSpPr>
        <p:spPr/>
        <p:txBody>
          <a:bodyPr/>
          <a:lstStyle/>
          <a:p>
            <a:r>
              <a:rPr lang="nb-NO" dirty="0">
                <a:solidFill>
                  <a:schemeClr val="tx1"/>
                </a:solidFill>
              </a:rPr>
              <a:t>Sette faregrad</a:t>
            </a:r>
          </a:p>
        </p:txBody>
      </p:sp>
      <p:sp>
        <p:nvSpPr>
          <p:cNvPr id="3" name="Content Placeholder 2">
            <a:extLst>
              <a:ext uri="{FF2B5EF4-FFF2-40B4-BE49-F238E27FC236}">
                <a16:creationId xmlns:a16="http://schemas.microsoft.com/office/drawing/2014/main" id="{5B673FC8-13CF-0ECA-C440-F8405181E06B}"/>
              </a:ext>
            </a:extLst>
          </p:cNvPr>
          <p:cNvSpPr>
            <a:spLocks noGrp="1"/>
          </p:cNvSpPr>
          <p:nvPr>
            <p:ph idx="1"/>
          </p:nvPr>
        </p:nvSpPr>
        <p:spPr>
          <a:xfrm>
            <a:off x="838200" y="1825625"/>
            <a:ext cx="11353800" cy="4351338"/>
          </a:xfrm>
        </p:spPr>
        <p:txBody>
          <a:bodyPr>
            <a:normAutofit/>
          </a:bodyPr>
          <a:lstStyle/>
          <a:p>
            <a:pPr marL="0" indent="0">
              <a:buNone/>
            </a:pPr>
            <a:r>
              <a:rPr lang="nb-NO" dirty="0">
                <a:solidFill>
                  <a:schemeClr val="tx1"/>
                </a:solidFill>
              </a:rPr>
              <a:t>Vi har diskutert oss fram til tre mulige scenarier:</a:t>
            </a:r>
          </a:p>
          <a:p>
            <a:pPr marL="0" indent="0">
              <a:buNone/>
            </a:pPr>
            <a:endParaRPr lang="nb-NO" dirty="0">
              <a:solidFill>
                <a:schemeClr val="tx1"/>
              </a:solidFill>
            </a:endParaRPr>
          </a:p>
          <a:p>
            <a:pPr marL="0" indent="0">
              <a:buNone/>
            </a:pPr>
            <a:endParaRPr lang="nb-NO" dirty="0">
              <a:solidFill>
                <a:schemeClr val="tx1"/>
              </a:solidFill>
            </a:endParaRPr>
          </a:p>
          <a:p>
            <a:pPr marL="0" indent="0">
              <a:buNone/>
            </a:pPr>
            <a:endParaRPr lang="nb-NO" dirty="0">
              <a:solidFill>
                <a:schemeClr val="tx1"/>
              </a:solidFill>
            </a:endParaRPr>
          </a:p>
          <a:p>
            <a:pPr marL="0" indent="0">
              <a:buNone/>
            </a:pPr>
            <a:endParaRPr lang="nb-NO" dirty="0">
              <a:solidFill>
                <a:schemeClr val="tx1"/>
              </a:solidFill>
            </a:endParaRPr>
          </a:p>
          <a:p>
            <a:pPr marL="0" indent="0">
              <a:buNone/>
            </a:pPr>
            <a:endParaRPr lang="nb-NO" dirty="0">
              <a:solidFill>
                <a:schemeClr val="tx1"/>
              </a:solidFill>
            </a:endParaRPr>
          </a:p>
          <a:p>
            <a:pPr marL="0" indent="0">
              <a:buNone/>
            </a:pPr>
            <a:r>
              <a:rPr lang="nb-NO" dirty="0">
                <a:solidFill>
                  <a:schemeClr val="tx1"/>
                </a:solidFill>
              </a:rPr>
              <a:t>Vi setter FG-3 og med nysnøproblem over 300 </a:t>
            </a:r>
            <a:r>
              <a:rPr lang="nb-NO" dirty="0" err="1">
                <a:solidFill>
                  <a:schemeClr val="tx1"/>
                </a:solidFill>
              </a:rPr>
              <a:t>moh</a:t>
            </a:r>
            <a:r>
              <a:rPr lang="nb-NO" dirty="0">
                <a:solidFill>
                  <a:schemeClr val="tx1"/>
                </a:solidFill>
              </a:rPr>
              <a:t> og i alle himmelretninger.</a:t>
            </a:r>
          </a:p>
          <a:p>
            <a:endParaRPr lang="nb-NO" dirty="0">
              <a:solidFill>
                <a:schemeClr val="tx1"/>
              </a:solidFill>
            </a:endParaRPr>
          </a:p>
        </p:txBody>
      </p:sp>
      <p:sp>
        <p:nvSpPr>
          <p:cNvPr id="4" name="Plassholder for innhold 2">
            <a:extLst>
              <a:ext uri="{FF2B5EF4-FFF2-40B4-BE49-F238E27FC236}">
                <a16:creationId xmlns:a16="http://schemas.microsoft.com/office/drawing/2014/main" id="{BA5CCCBB-D6E0-813C-4088-17284F8F96DB}"/>
              </a:ext>
            </a:extLst>
          </p:cNvPr>
          <p:cNvSpPr txBox="1">
            <a:spLocks/>
          </p:cNvSpPr>
          <p:nvPr/>
        </p:nvSpPr>
        <p:spPr>
          <a:xfrm>
            <a:off x="875209" y="2325424"/>
            <a:ext cx="10515600" cy="535531"/>
          </a:xfrm>
          <a:prstGeom prst="rect">
            <a:avLst/>
          </a:prstGeom>
          <a:solidFill>
            <a:schemeClr val="accent2"/>
          </a:solidFill>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dirty="0">
                <a:solidFill>
                  <a:schemeClr val="tx1"/>
                </a:solidFill>
              </a:rPr>
              <a:t>Lett å løse ut i mange heng. Skred kan bli middels store.</a:t>
            </a:r>
            <a:endParaRPr lang="nb-NO" sz="3200" dirty="0"/>
          </a:p>
        </p:txBody>
      </p:sp>
      <p:sp>
        <p:nvSpPr>
          <p:cNvPr id="5" name="Plassholder for innhold 2">
            <a:extLst>
              <a:ext uri="{FF2B5EF4-FFF2-40B4-BE49-F238E27FC236}">
                <a16:creationId xmlns:a16="http://schemas.microsoft.com/office/drawing/2014/main" id="{6284CADD-3C61-08ED-56B8-EABC0B619A71}"/>
              </a:ext>
            </a:extLst>
          </p:cNvPr>
          <p:cNvSpPr txBox="1">
            <a:spLocks/>
          </p:cNvSpPr>
          <p:nvPr/>
        </p:nvSpPr>
        <p:spPr>
          <a:xfrm>
            <a:off x="875209" y="3094441"/>
            <a:ext cx="10515600" cy="535531"/>
          </a:xfrm>
          <a:prstGeom prst="rect">
            <a:avLst/>
          </a:prstGeom>
          <a:solidFill>
            <a:srgbClr val="FFFF00"/>
          </a:solidFill>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dirty="0">
                <a:solidFill>
                  <a:schemeClr val="tx1"/>
                </a:solidFill>
              </a:rPr>
              <a:t>Svært lett å løse ut i noen få heng. Skred kan bli middels store.</a:t>
            </a:r>
            <a:endParaRPr lang="nb-NO" sz="3200" dirty="0"/>
          </a:p>
        </p:txBody>
      </p:sp>
      <p:sp>
        <p:nvSpPr>
          <p:cNvPr id="6" name="Plassholder for innhold 2">
            <a:extLst>
              <a:ext uri="{FF2B5EF4-FFF2-40B4-BE49-F238E27FC236}">
                <a16:creationId xmlns:a16="http://schemas.microsoft.com/office/drawing/2014/main" id="{31CF6EB0-72AB-3272-701E-165F05D957D4}"/>
              </a:ext>
            </a:extLst>
          </p:cNvPr>
          <p:cNvSpPr txBox="1">
            <a:spLocks/>
          </p:cNvSpPr>
          <p:nvPr/>
        </p:nvSpPr>
        <p:spPr>
          <a:xfrm>
            <a:off x="875209" y="3863458"/>
            <a:ext cx="10515600" cy="535531"/>
          </a:xfrm>
          <a:prstGeom prst="rect">
            <a:avLst/>
          </a:prstGeom>
          <a:solidFill>
            <a:srgbClr val="FFFF00"/>
          </a:solidFill>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dirty="0">
                <a:solidFill>
                  <a:schemeClr val="tx1"/>
                </a:solidFill>
              </a:rPr>
              <a:t>Naturlig utløst i noen heng. Skred ventes å være små.</a:t>
            </a:r>
            <a:endParaRPr lang="nb-NO" sz="3200" dirty="0"/>
          </a:p>
        </p:txBody>
      </p:sp>
    </p:spTree>
    <p:extLst>
      <p:ext uri="{BB962C8B-B14F-4D97-AF65-F5344CB8AC3E}">
        <p14:creationId xmlns:p14="http://schemas.microsoft.com/office/powerpoint/2010/main" val="1349620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p>
            <a:pPr lvl="0"/>
            <a:r>
              <a:rPr lang="nb-NO" dirty="0"/>
              <a:t>VALIDERING</a:t>
            </a:r>
          </a:p>
        </p:txBody>
      </p:sp>
      <p:sp>
        <p:nvSpPr>
          <p:cNvPr id="3" name="Plassholder for tekst 2"/>
          <p:cNvSpPr txBox="1">
            <a:spLocks noGrp="1"/>
          </p:cNvSpPr>
          <p:nvPr>
            <p:ph type="body" idx="1"/>
          </p:nvPr>
        </p:nvSpPr>
        <p:spPr/>
        <p:txBody>
          <a:bodyPr/>
          <a:lstStyle/>
          <a:p>
            <a:pPr lvl="0"/>
            <a:r>
              <a:rPr lang="nb-NO" dirty="0"/>
              <a:t>Bekreftelse av faregraden?</a:t>
            </a:r>
          </a:p>
        </p:txBody>
      </p:sp>
    </p:spTree>
    <p:extLst>
      <p:ext uri="{BB962C8B-B14F-4D97-AF65-F5344CB8AC3E}">
        <p14:creationId xmlns:p14="http://schemas.microsoft.com/office/powerpoint/2010/main" val="1443681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3" descr="2013-10-17 14.23.11.jpg"/>
          <p:cNvPicPr>
            <a:picLocks noChangeAspect="1"/>
          </p:cNvPicPr>
          <p:nvPr/>
        </p:nvPicPr>
        <p:blipFill>
          <a:blip r:embed="rId2"/>
          <a:stretch>
            <a:fillRect/>
          </a:stretch>
        </p:blipFill>
        <p:spPr>
          <a:xfrm>
            <a:off x="1524000" y="0"/>
            <a:ext cx="9144000" cy="6858000"/>
          </a:xfrm>
          <a:prstGeom prst="rect">
            <a:avLst/>
          </a:prstGeom>
          <a:noFill/>
          <a:ln cap="flat">
            <a:noFill/>
          </a:ln>
        </p:spPr>
      </p:pic>
      <p:sp>
        <p:nvSpPr>
          <p:cNvPr id="3" name="Tittel 2"/>
          <p:cNvSpPr txBox="1">
            <a:spLocks noGrp="1"/>
          </p:cNvSpPr>
          <p:nvPr>
            <p:ph type="title"/>
          </p:nvPr>
        </p:nvSpPr>
        <p:spPr>
          <a:xfrm>
            <a:off x="1549156" y="44623"/>
            <a:ext cx="3538737" cy="1440161"/>
          </a:xfrm>
        </p:spPr>
        <p:txBody>
          <a:bodyPr>
            <a:normAutofit/>
          </a:bodyPr>
          <a:lstStyle/>
          <a:p>
            <a:pPr lvl="0"/>
            <a:r>
              <a:rPr lang="nb-NO" sz="2500" dirty="0"/>
              <a:t>Vår varslingsregion med </a:t>
            </a:r>
            <a:r>
              <a:rPr lang="nb-NO" sz="2500" u="sng" dirty="0"/>
              <a:t>jevne, objektive </a:t>
            </a:r>
            <a:r>
              <a:rPr lang="nb-NO" sz="2500" dirty="0"/>
              <a:t>observasjoner</a:t>
            </a:r>
          </a:p>
        </p:txBody>
      </p:sp>
    </p:spTree>
    <p:extLst>
      <p:ext uri="{BB962C8B-B14F-4D97-AF65-F5344CB8AC3E}">
        <p14:creationId xmlns:p14="http://schemas.microsoft.com/office/powerpoint/2010/main" val="1512927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3" descr="2013-10-17 14.23.11.jpg"/>
          <p:cNvPicPr>
            <a:picLocks noChangeAspect="1"/>
          </p:cNvPicPr>
          <p:nvPr/>
        </p:nvPicPr>
        <p:blipFill>
          <a:blip r:embed="rId3"/>
          <a:stretch>
            <a:fillRect/>
          </a:stretch>
        </p:blipFill>
        <p:spPr>
          <a:xfrm>
            <a:off x="1524000" y="0"/>
            <a:ext cx="9144000" cy="6858000"/>
          </a:xfrm>
          <a:prstGeom prst="rect">
            <a:avLst/>
          </a:prstGeom>
          <a:noFill/>
          <a:ln cap="flat">
            <a:noFill/>
          </a:ln>
        </p:spPr>
      </p:pic>
      <p:sp>
        <p:nvSpPr>
          <p:cNvPr id="3" name="Frihåndsform 5"/>
          <p:cNvSpPr/>
          <p:nvPr/>
        </p:nvSpPr>
        <p:spPr>
          <a:xfrm>
            <a:off x="6319287" y="1031361"/>
            <a:ext cx="3306726" cy="5209949"/>
          </a:xfrm>
          <a:custGeom>
            <a:avLst/>
            <a:gdLst>
              <a:gd name="f0" fmla="val 10800000"/>
              <a:gd name="f1" fmla="val 5400000"/>
              <a:gd name="f2" fmla="val 180"/>
              <a:gd name="f3" fmla="val w"/>
              <a:gd name="f4" fmla="val h"/>
              <a:gd name="f5" fmla="val 0"/>
              <a:gd name="f6" fmla="val 3306725"/>
              <a:gd name="f7" fmla="val 5209954"/>
              <a:gd name="f8" fmla="val 1860697"/>
              <a:gd name="f9" fmla="val 31898"/>
              <a:gd name="f10" fmla="val 1775637"/>
              <a:gd name="f11" fmla="val 446568"/>
              <a:gd name="f12" fmla="val 1977656"/>
              <a:gd name="f13" fmla="val 1031358"/>
              <a:gd name="f14" fmla="val 2381693"/>
              <a:gd name="f15" fmla="val 1818168"/>
              <a:gd name="f16" fmla="val 2073349"/>
              <a:gd name="f17" fmla="val 2445489"/>
              <a:gd name="f18" fmla="val 1573618"/>
              <a:gd name="f19" fmla="val 2977116"/>
              <a:gd name="f20" fmla="val 202018"/>
              <a:gd name="f21" fmla="val 4412512"/>
              <a:gd name="f22" fmla="val 5103628"/>
              <a:gd name="f23" fmla="val 2434856"/>
              <a:gd name="f24" fmla="val 2764465"/>
              <a:gd name="f25" fmla="val 4508205"/>
              <a:gd name="f26" fmla="val 2881423"/>
              <a:gd name="f27" fmla="val 3423684"/>
              <a:gd name="f28" fmla="val 3211032"/>
              <a:gd name="f29" fmla="val 2286000"/>
              <a:gd name="f30" fmla="val 1765005"/>
              <a:gd name="f31" fmla="val 3179135"/>
              <a:gd name="f32" fmla="val 765544"/>
              <a:gd name="f33" fmla="val 2477386"/>
              <a:gd name="f34" fmla="+- 0 0 -90"/>
              <a:gd name="f35" fmla="*/ f3 1 3306725"/>
              <a:gd name="f36" fmla="*/ f4 1 5209954"/>
              <a:gd name="f37" fmla="val f5"/>
              <a:gd name="f38" fmla="val f6"/>
              <a:gd name="f39" fmla="val f7"/>
              <a:gd name="f40" fmla="*/ f34 f0 1"/>
              <a:gd name="f41" fmla="+- f39 0 f37"/>
              <a:gd name="f42" fmla="+- f38 0 f37"/>
              <a:gd name="f43" fmla="*/ f40 1 f2"/>
              <a:gd name="f44" fmla="*/ f42 1 3306725"/>
              <a:gd name="f45" fmla="*/ f41 1 5209954"/>
              <a:gd name="f46" fmla="*/ 1860697 f42 1"/>
              <a:gd name="f47" fmla="*/ 31898 f41 1"/>
              <a:gd name="f48" fmla="*/ 1775637 f42 1"/>
              <a:gd name="f49" fmla="*/ 446568 f41 1"/>
              <a:gd name="f50" fmla="*/ 1977656 f42 1"/>
              <a:gd name="f51" fmla="*/ 1031358 f41 1"/>
              <a:gd name="f52" fmla="*/ 2381693 f42 1"/>
              <a:gd name="f53" fmla="*/ 1818168 f41 1"/>
              <a:gd name="f54" fmla="*/ 2073349 f42 1"/>
              <a:gd name="f55" fmla="*/ 2445489 f41 1"/>
              <a:gd name="f56" fmla="*/ 1573618 f42 1"/>
              <a:gd name="f57" fmla="*/ 2977116 f41 1"/>
              <a:gd name="f58" fmla="*/ 202018 f42 1"/>
              <a:gd name="f59" fmla="*/ 4412512 f41 1"/>
              <a:gd name="f60" fmla="*/ 0 f42 1"/>
              <a:gd name="f61" fmla="*/ 5103628 f41 1"/>
              <a:gd name="f62" fmla="*/ 2434856 f42 1"/>
              <a:gd name="f63" fmla="*/ 5209954 f41 1"/>
              <a:gd name="f64" fmla="*/ 2764465 f42 1"/>
              <a:gd name="f65" fmla="*/ 4508205 f41 1"/>
              <a:gd name="f66" fmla="*/ 2881423 f42 1"/>
              <a:gd name="f67" fmla="*/ 3423684 f41 1"/>
              <a:gd name="f68" fmla="*/ 3211032 f42 1"/>
              <a:gd name="f69" fmla="*/ 2286000 f41 1"/>
              <a:gd name="f70" fmla="*/ 3306725 f42 1"/>
              <a:gd name="f71" fmla="*/ 1765005 f41 1"/>
              <a:gd name="f72" fmla="*/ 3179135 f42 1"/>
              <a:gd name="f73" fmla="*/ 765544 f41 1"/>
              <a:gd name="f74" fmla="*/ 2477386 f42 1"/>
              <a:gd name="f75" fmla="*/ 0 f41 1"/>
              <a:gd name="f76" fmla="+- f43 0 f1"/>
              <a:gd name="f77" fmla="*/ f46 1 3306725"/>
              <a:gd name="f78" fmla="*/ f47 1 5209954"/>
              <a:gd name="f79" fmla="*/ f48 1 3306725"/>
              <a:gd name="f80" fmla="*/ f49 1 5209954"/>
              <a:gd name="f81" fmla="*/ f50 1 3306725"/>
              <a:gd name="f82" fmla="*/ f51 1 5209954"/>
              <a:gd name="f83" fmla="*/ f52 1 3306725"/>
              <a:gd name="f84" fmla="*/ f53 1 5209954"/>
              <a:gd name="f85" fmla="*/ f54 1 3306725"/>
              <a:gd name="f86" fmla="*/ f55 1 5209954"/>
              <a:gd name="f87" fmla="*/ f56 1 3306725"/>
              <a:gd name="f88" fmla="*/ f57 1 5209954"/>
              <a:gd name="f89" fmla="*/ f58 1 3306725"/>
              <a:gd name="f90" fmla="*/ f59 1 5209954"/>
              <a:gd name="f91" fmla="*/ f60 1 3306725"/>
              <a:gd name="f92" fmla="*/ f61 1 5209954"/>
              <a:gd name="f93" fmla="*/ f62 1 3306725"/>
              <a:gd name="f94" fmla="*/ f63 1 5209954"/>
              <a:gd name="f95" fmla="*/ f64 1 3306725"/>
              <a:gd name="f96" fmla="*/ f65 1 5209954"/>
              <a:gd name="f97" fmla="*/ f66 1 3306725"/>
              <a:gd name="f98" fmla="*/ f67 1 5209954"/>
              <a:gd name="f99" fmla="*/ f68 1 3306725"/>
              <a:gd name="f100" fmla="*/ f69 1 5209954"/>
              <a:gd name="f101" fmla="*/ f70 1 3306725"/>
              <a:gd name="f102" fmla="*/ f71 1 5209954"/>
              <a:gd name="f103" fmla="*/ f72 1 3306725"/>
              <a:gd name="f104" fmla="*/ f73 1 5209954"/>
              <a:gd name="f105" fmla="*/ f74 1 3306725"/>
              <a:gd name="f106" fmla="*/ f75 1 5209954"/>
              <a:gd name="f107" fmla="*/ f37 1 f44"/>
              <a:gd name="f108" fmla="*/ f38 1 f44"/>
              <a:gd name="f109" fmla="*/ f37 1 f45"/>
              <a:gd name="f110" fmla="*/ f39 1 f45"/>
              <a:gd name="f111" fmla="*/ f77 1 f44"/>
              <a:gd name="f112" fmla="*/ f78 1 f45"/>
              <a:gd name="f113" fmla="*/ f79 1 f44"/>
              <a:gd name="f114" fmla="*/ f80 1 f45"/>
              <a:gd name="f115" fmla="*/ f81 1 f44"/>
              <a:gd name="f116" fmla="*/ f82 1 f45"/>
              <a:gd name="f117" fmla="*/ f83 1 f44"/>
              <a:gd name="f118" fmla="*/ f84 1 f45"/>
              <a:gd name="f119" fmla="*/ f85 1 f44"/>
              <a:gd name="f120" fmla="*/ f86 1 f45"/>
              <a:gd name="f121" fmla="*/ f87 1 f44"/>
              <a:gd name="f122" fmla="*/ f88 1 f45"/>
              <a:gd name="f123" fmla="*/ f89 1 f44"/>
              <a:gd name="f124" fmla="*/ f90 1 f45"/>
              <a:gd name="f125" fmla="*/ f91 1 f44"/>
              <a:gd name="f126" fmla="*/ f92 1 f45"/>
              <a:gd name="f127" fmla="*/ f93 1 f44"/>
              <a:gd name="f128" fmla="*/ f94 1 f45"/>
              <a:gd name="f129" fmla="*/ f95 1 f44"/>
              <a:gd name="f130" fmla="*/ f96 1 f45"/>
              <a:gd name="f131" fmla="*/ f97 1 f44"/>
              <a:gd name="f132" fmla="*/ f98 1 f45"/>
              <a:gd name="f133" fmla="*/ f99 1 f44"/>
              <a:gd name="f134" fmla="*/ f100 1 f45"/>
              <a:gd name="f135" fmla="*/ f101 1 f44"/>
              <a:gd name="f136" fmla="*/ f102 1 f45"/>
              <a:gd name="f137" fmla="*/ f103 1 f44"/>
              <a:gd name="f138" fmla="*/ f104 1 f45"/>
              <a:gd name="f139" fmla="*/ f105 1 f44"/>
              <a:gd name="f140" fmla="*/ f106 1 f45"/>
              <a:gd name="f141" fmla="*/ f107 f35 1"/>
              <a:gd name="f142" fmla="*/ f108 f35 1"/>
              <a:gd name="f143" fmla="*/ f110 f36 1"/>
              <a:gd name="f144" fmla="*/ f109 f36 1"/>
              <a:gd name="f145" fmla="*/ f111 f35 1"/>
              <a:gd name="f146" fmla="*/ f112 f36 1"/>
              <a:gd name="f147" fmla="*/ f113 f35 1"/>
              <a:gd name="f148" fmla="*/ f114 f36 1"/>
              <a:gd name="f149" fmla="*/ f115 f35 1"/>
              <a:gd name="f150" fmla="*/ f116 f36 1"/>
              <a:gd name="f151" fmla="*/ f117 f35 1"/>
              <a:gd name="f152" fmla="*/ f118 f36 1"/>
              <a:gd name="f153" fmla="*/ f119 f35 1"/>
              <a:gd name="f154" fmla="*/ f120 f36 1"/>
              <a:gd name="f155" fmla="*/ f121 f35 1"/>
              <a:gd name="f156" fmla="*/ f122 f36 1"/>
              <a:gd name="f157" fmla="*/ f123 f35 1"/>
              <a:gd name="f158" fmla="*/ f124 f36 1"/>
              <a:gd name="f159" fmla="*/ f125 f35 1"/>
              <a:gd name="f160" fmla="*/ f126 f36 1"/>
              <a:gd name="f161" fmla="*/ f127 f35 1"/>
              <a:gd name="f162" fmla="*/ f128 f36 1"/>
              <a:gd name="f163" fmla="*/ f129 f35 1"/>
              <a:gd name="f164" fmla="*/ f130 f36 1"/>
              <a:gd name="f165" fmla="*/ f131 f35 1"/>
              <a:gd name="f166" fmla="*/ f132 f36 1"/>
              <a:gd name="f167" fmla="*/ f133 f35 1"/>
              <a:gd name="f168" fmla="*/ f134 f36 1"/>
              <a:gd name="f169" fmla="*/ f135 f35 1"/>
              <a:gd name="f170" fmla="*/ f136 f36 1"/>
              <a:gd name="f171" fmla="*/ f137 f35 1"/>
              <a:gd name="f172" fmla="*/ f138 f36 1"/>
              <a:gd name="f173" fmla="*/ f139 f35 1"/>
              <a:gd name="f174" fmla="*/ f140 f36 1"/>
            </a:gdLst>
            <a:ahLst/>
            <a:cxnLst>
              <a:cxn ang="3cd4">
                <a:pos x="hc" y="t"/>
              </a:cxn>
              <a:cxn ang="0">
                <a:pos x="r" y="vc"/>
              </a:cxn>
              <a:cxn ang="cd4">
                <a:pos x="hc" y="b"/>
              </a:cxn>
              <a:cxn ang="cd2">
                <a:pos x="l" y="vc"/>
              </a:cxn>
              <a:cxn ang="f76">
                <a:pos x="f145" y="f146"/>
              </a:cxn>
              <a:cxn ang="f76">
                <a:pos x="f147" y="f148"/>
              </a:cxn>
              <a:cxn ang="f76">
                <a:pos x="f149" y="f150"/>
              </a:cxn>
              <a:cxn ang="f76">
                <a:pos x="f151" y="f152"/>
              </a:cxn>
              <a:cxn ang="f76">
                <a:pos x="f153" y="f154"/>
              </a:cxn>
              <a:cxn ang="f76">
                <a:pos x="f155" y="f156"/>
              </a:cxn>
              <a:cxn ang="f76">
                <a:pos x="f157" y="f158"/>
              </a:cxn>
              <a:cxn ang="f76">
                <a:pos x="f159" y="f160"/>
              </a:cxn>
              <a:cxn ang="f76">
                <a:pos x="f161" y="f162"/>
              </a:cxn>
              <a:cxn ang="f76">
                <a:pos x="f163" y="f164"/>
              </a:cxn>
              <a:cxn ang="f76">
                <a:pos x="f165" y="f166"/>
              </a:cxn>
              <a:cxn ang="f76">
                <a:pos x="f167" y="f168"/>
              </a:cxn>
              <a:cxn ang="f76">
                <a:pos x="f169" y="f170"/>
              </a:cxn>
              <a:cxn ang="f76">
                <a:pos x="f171" y="f172"/>
              </a:cxn>
              <a:cxn ang="f76">
                <a:pos x="f173" y="f174"/>
              </a:cxn>
              <a:cxn ang="f76">
                <a:pos x="f145" y="f146"/>
              </a:cxn>
            </a:cxnLst>
            <a:rect l="f141" t="f144" r="f142" b="f143"/>
            <a:pathLst>
              <a:path w="3306725" h="5209954">
                <a:moveTo>
                  <a:pt x="f8" y="f9"/>
                </a:moveTo>
                <a:lnTo>
                  <a:pt x="f10" y="f11"/>
                </a:lnTo>
                <a:lnTo>
                  <a:pt x="f12" y="f13"/>
                </a:lnTo>
                <a:lnTo>
                  <a:pt x="f14" y="f15"/>
                </a:lnTo>
                <a:lnTo>
                  <a:pt x="f16" y="f17"/>
                </a:lnTo>
                <a:lnTo>
                  <a:pt x="f18" y="f19"/>
                </a:lnTo>
                <a:lnTo>
                  <a:pt x="f20" y="f21"/>
                </a:lnTo>
                <a:lnTo>
                  <a:pt x="f5" y="f22"/>
                </a:lnTo>
                <a:lnTo>
                  <a:pt x="f23" y="f7"/>
                </a:lnTo>
                <a:lnTo>
                  <a:pt x="f24" y="f25"/>
                </a:lnTo>
                <a:lnTo>
                  <a:pt x="f26" y="f27"/>
                </a:lnTo>
                <a:lnTo>
                  <a:pt x="f28" y="f29"/>
                </a:lnTo>
                <a:lnTo>
                  <a:pt x="f6" y="f30"/>
                </a:lnTo>
                <a:lnTo>
                  <a:pt x="f31" y="f32"/>
                </a:lnTo>
                <a:lnTo>
                  <a:pt x="f33" y="f5"/>
                </a:lnTo>
                <a:lnTo>
                  <a:pt x="f8" y="f9"/>
                </a:lnTo>
                <a:close/>
              </a:path>
            </a:pathLst>
          </a:custGeom>
          <a:solidFill>
            <a:srgbClr val="92D050">
              <a:alpha val="50196"/>
            </a:srgbClr>
          </a:solidFill>
          <a:ln w="25402" cap="flat">
            <a:solidFill>
              <a:srgbClr val="BCBCBC"/>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nb-NO">
              <a:solidFill>
                <a:srgbClr val="FFFFFF"/>
              </a:solidFill>
              <a:latin typeface="Arial"/>
            </a:endParaRPr>
          </a:p>
        </p:txBody>
      </p:sp>
      <p:sp>
        <p:nvSpPr>
          <p:cNvPr id="4" name="Tittel 2"/>
          <p:cNvSpPr txBox="1"/>
          <p:nvPr/>
        </p:nvSpPr>
        <p:spPr>
          <a:xfrm>
            <a:off x="1549156" y="44623"/>
            <a:ext cx="3538737" cy="1440161"/>
          </a:xfrm>
          <a:prstGeom prst="rect">
            <a:avLst/>
          </a:prstGeom>
          <a:noFill/>
          <a:ln cap="flat">
            <a:noFill/>
          </a:ln>
        </p:spPr>
        <p:txBody>
          <a:bodyPr vert="horz" wrap="square" lIns="91440" tIns="45720" rIns="91440" bIns="45720" anchor="t" anchorCtr="0" compatLnSpc="1">
            <a:normAutofit/>
          </a:bodyPr>
          <a:lstStyle/>
          <a:p>
            <a:pPr>
              <a:defRPr sz="1800" b="0" i="0" u="none" strike="noStrike" kern="0" cap="none" spc="0" baseline="0">
                <a:solidFill>
                  <a:srgbClr val="000000"/>
                </a:solidFill>
                <a:uFillTx/>
              </a:defRPr>
            </a:pPr>
            <a:r>
              <a:rPr lang="nb-NO" sz="2500" b="1" dirty="0">
                <a:solidFill>
                  <a:srgbClr val="000000"/>
                </a:solidFill>
                <a:latin typeface="Arial"/>
              </a:rPr>
              <a:t>Vår varslingsregion med observasjoner kun i </a:t>
            </a:r>
            <a:r>
              <a:rPr lang="nb-NO" sz="2500" b="1" u="sng" dirty="0">
                <a:solidFill>
                  <a:srgbClr val="000000"/>
                </a:solidFill>
                <a:latin typeface="Arial"/>
              </a:rPr>
              <a:t>øst</a:t>
            </a:r>
          </a:p>
        </p:txBody>
      </p:sp>
    </p:spTree>
    <p:extLst>
      <p:ext uri="{BB962C8B-B14F-4D97-AF65-F5344CB8AC3E}">
        <p14:creationId xmlns:p14="http://schemas.microsoft.com/office/powerpoint/2010/main" val="4131630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3" descr="2013-10-17 14.23.11.jpg"/>
          <p:cNvPicPr>
            <a:picLocks noChangeAspect="1"/>
          </p:cNvPicPr>
          <p:nvPr/>
        </p:nvPicPr>
        <p:blipFill>
          <a:blip r:embed="rId3"/>
          <a:stretch>
            <a:fillRect/>
          </a:stretch>
        </p:blipFill>
        <p:spPr>
          <a:xfrm>
            <a:off x="1524000" y="0"/>
            <a:ext cx="9144000" cy="6858000"/>
          </a:xfrm>
          <a:prstGeom prst="rect">
            <a:avLst/>
          </a:prstGeom>
          <a:noFill/>
          <a:ln cap="flat">
            <a:noFill/>
          </a:ln>
        </p:spPr>
      </p:pic>
      <p:sp>
        <p:nvSpPr>
          <p:cNvPr id="3" name="Frihåndsform 2"/>
          <p:cNvSpPr/>
          <p:nvPr/>
        </p:nvSpPr>
        <p:spPr>
          <a:xfrm>
            <a:off x="3182676" y="882505"/>
            <a:ext cx="2073347" cy="3934050"/>
          </a:xfrm>
          <a:custGeom>
            <a:avLst/>
            <a:gdLst>
              <a:gd name="f0" fmla="val 10800000"/>
              <a:gd name="f1" fmla="val 5400000"/>
              <a:gd name="f2" fmla="val 180"/>
              <a:gd name="f3" fmla="val w"/>
              <a:gd name="f4" fmla="val h"/>
              <a:gd name="f5" fmla="val 0"/>
              <a:gd name="f6" fmla="val 2073349"/>
              <a:gd name="f7" fmla="val 3934047"/>
              <a:gd name="f8" fmla="val 967563"/>
              <a:gd name="f9" fmla="val 21265"/>
              <a:gd name="f10" fmla="val 935665"/>
              <a:gd name="f11" fmla="val 2200940"/>
              <a:gd name="f12" fmla="val 797442"/>
              <a:gd name="f13" fmla="val 3700131"/>
              <a:gd name="f14" fmla="val 1360968"/>
              <a:gd name="f15" fmla="val 1754372"/>
              <a:gd name="f16" fmla="val 3306726"/>
              <a:gd name="f17" fmla="val 1967023"/>
              <a:gd name="f18" fmla="val 2328531"/>
              <a:gd name="f19" fmla="val 372140"/>
              <a:gd name="f20" fmla="+- 0 0 -90"/>
              <a:gd name="f21" fmla="*/ f3 1 2073349"/>
              <a:gd name="f22" fmla="*/ f4 1 3934047"/>
              <a:gd name="f23" fmla="val f5"/>
              <a:gd name="f24" fmla="val f6"/>
              <a:gd name="f25" fmla="val f7"/>
              <a:gd name="f26" fmla="*/ f20 f0 1"/>
              <a:gd name="f27" fmla="+- f25 0 f23"/>
              <a:gd name="f28" fmla="+- f24 0 f23"/>
              <a:gd name="f29" fmla="*/ f26 1 f2"/>
              <a:gd name="f30" fmla="*/ f28 1 2073349"/>
              <a:gd name="f31" fmla="*/ f27 1 3934047"/>
              <a:gd name="f32" fmla="*/ 967563 f28 1"/>
              <a:gd name="f33" fmla="*/ 0 f27 1"/>
              <a:gd name="f34" fmla="*/ 21265 f28 1"/>
              <a:gd name="f35" fmla="*/ 935665 f27 1"/>
              <a:gd name="f36" fmla="*/ 0 f28 1"/>
              <a:gd name="f37" fmla="*/ 2200940 f27 1"/>
              <a:gd name="f38" fmla="*/ 797442 f28 1"/>
              <a:gd name="f39" fmla="*/ 3700131 f27 1"/>
              <a:gd name="f40" fmla="*/ 1360968 f28 1"/>
              <a:gd name="f41" fmla="*/ 3934047 f27 1"/>
              <a:gd name="f42" fmla="*/ 1754372 f28 1"/>
              <a:gd name="f43" fmla="*/ 3306726 f27 1"/>
              <a:gd name="f44" fmla="*/ 1967023 f28 1"/>
              <a:gd name="f45" fmla="*/ 2328531 f27 1"/>
              <a:gd name="f46" fmla="*/ 2073349 f28 1"/>
              <a:gd name="f47" fmla="*/ 372140 f27 1"/>
              <a:gd name="f48" fmla="+- f29 0 f1"/>
              <a:gd name="f49" fmla="*/ f32 1 2073349"/>
              <a:gd name="f50" fmla="*/ f33 1 3934047"/>
              <a:gd name="f51" fmla="*/ f34 1 2073349"/>
              <a:gd name="f52" fmla="*/ f35 1 3934047"/>
              <a:gd name="f53" fmla="*/ f36 1 2073349"/>
              <a:gd name="f54" fmla="*/ f37 1 3934047"/>
              <a:gd name="f55" fmla="*/ f38 1 2073349"/>
              <a:gd name="f56" fmla="*/ f39 1 3934047"/>
              <a:gd name="f57" fmla="*/ f40 1 2073349"/>
              <a:gd name="f58" fmla="*/ f41 1 3934047"/>
              <a:gd name="f59" fmla="*/ f42 1 2073349"/>
              <a:gd name="f60" fmla="*/ f43 1 3934047"/>
              <a:gd name="f61" fmla="*/ f44 1 2073349"/>
              <a:gd name="f62" fmla="*/ f45 1 3934047"/>
              <a:gd name="f63" fmla="*/ f46 1 2073349"/>
              <a:gd name="f64" fmla="*/ f47 1 3934047"/>
              <a:gd name="f65" fmla="*/ f23 1 f30"/>
              <a:gd name="f66" fmla="*/ f24 1 f30"/>
              <a:gd name="f67" fmla="*/ f23 1 f31"/>
              <a:gd name="f68" fmla="*/ f25 1 f31"/>
              <a:gd name="f69" fmla="*/ f49 1 f30"/>
              <a:gd name="f70" fmla="*/ f50 1 f31"/>
              <a:gd name="f71" fmla="*/ f51 1 f30"/>
              <a:gd name="f72" fmla="*/ f52 1 f31"/>
              <a:gd name="f73" fmla="*/ f53 1 f30"/>
              <a:gd name="f74" fmla="*/ f54 1 f31"/>
              <a:gd name="f75" fmla="*/ f55 1 f30"/>
              <a:gd name="f76" fmla="*/ f56 1 f31"/>
              <a:gd name="f77" fmla="*/ f57 1 f30"/>
              <a:gd name="f78" fmla="*/ f58 1 f31"/>
              <a:gd name="f79" fmla="*/ f59 1 f30"/>
              <a:gd name="f80" fmla="*/ f60 1 f31"/>
              <a:gd name="f81" fmla="*/ f61 1 f30"/>
              <a:gd name="f82" fmla="*/ f62 1 f31"/>
              <a:gd name="f83" fmla="*/ f63 1 f30"/>
              <a:gd name="f84" fmla="*/ f64 1 f31"/>
              <a:gd name="f85" fmla="*/ f65 f21 1"/>
              <a:gd name="f86" fmla="*/ f66 f21 1"/>
              <a:gd name="f87" fmla="*/ f68 f22 1"/>
              <a:gd name="f88" fmla="*/ f67 f22 1"/>
              <a:gd name="f89" fmla="*/ f69 f21 1"/>
              <a:gd name="f90" fmla="*/ f70 f22 1"/>
              <a:gd name="f91" fmla="*/ f71 f21 1"/>
              <a:gd name="f92" fmla="*/ f72 f22 1"/>
              <a:gd name="f93" fmla="*/ f73 f21 1"/>
              <a:gd name="f94" fmla="*/ f74 f22 1"/>
              <a:gd name="f95" fmla="*/ f75 f21 1"/>
              <a:gd name="f96" fmla="*/ f76 f22 1"/>
              <a:gd name="f97" fmla="*/ f77 f21 1"/>
              <a:gd name="f98" fmla="*/ f78 f22 1"/>
              <a:gd name="f99" fmla="*/ f79 f21 1"/>
              <a:gd name="f100" fmla="*/ f80 f22 1"/>
              <a:gd name="f101" fmla="*/ f81 f21 1"/>
              <a:gd name="f102" fmla="*/ f82 f22 1"/>
              <a:gd name="f103" fmla="*/ f83 f21 1"/>
              <a:gd name="f104" fmla="*/ f84 f22 1"/>
            </a:gdLst>
            <a:ahLst/>
            <a:cxnLst>
              <a:cxn ang="3cd4">
                <a:pos x="hc" y="t"/>
              </a:cxn>
              <a:cxn ang="0">
                <a:pos x="r" y="vc"/>
              </a:cxn>
              <a:cxn ang="cd4">
                <a:pos x="hc" y="b"/>
              </a:cxn>
              <a:cxn ang="cd2">
                <a:pos x="l" y="vc"/>
              </a:cxn>
              <a:cxn ang="f48">
                <a:pos x="f89" y="f90"/>
              </a:cxn>
              <a:cxn ang="f48">
                <a:pos x="f91" y="f92"/>
              </a:cxn>
              <a:cxn ang="f48">
                <a:pos x="f93" y="f94"/>
              </a:cxn>
              <a:cxn ang="f48">
                <a:pos x="f95" y="f96"/>
              </a:cxn>
              <a:cxn ang="f48">
                <a:pos x="f97" y="f98"/>
              </a:cxn>
              <a:cxn ang="f48">
                <a:pos x="f99" y="f100"/>
              </a:cxn>
              <a:cxn ang="f48">
                <a:pos x="f101" y="f102"/>
              </a:cxn>
              <a:cxn ang="f48">
                <a:pos x="f103" y="f104"/>
              </a:cxn>
              <a:cxn ang="f48">
                <a:pos x="f89" y="f90"/>
              </a:cxn>
            </a:cxnLst>
            <a:rect l="f85" t="f88" r="f86" b="f87"/>
            <a:pathLst>
              <a:path w="2073349" h="3934047">
                <a:moveTo>
                  <a:pt x="f8" y="f5"/>
                </a:moveTo>
                <a:lnTo>
                  <a:pt x="f9" y="f10"/>
                </a:lnTo>
                <a:lnTo>
                  <a:pt x="f5" y="f11"/>
                </a:lnTo>
                <a:lnTo>
                  <a:pt x="f12" y="f13"/>
                </a:lnTo>
                <a:lnTo>
                  <a:pt x="f14" y="f7"/>
                </a:lnTo>
                <a:lnTo>
                  <a:pt x="f15" y="f16"/>
                </a:lnTo>
                <a:lnTo>
                  <a:pt x="f17" y="f18"/>
                </a:lnTo>
                <a:lnTo>
                  <a:pt x="f6" y="f19"/>
                </a:lnTo>
                <a:lnTo>
                  <a:pt x="f8" y="f5"/>
                </a:lnTo>
                <a:close/>
              </a:path>
            </a:pathLst>
          </a:custGeom>
          <a:solidFill>
            <a:srgbClr val="C0504D">
              <a:alpha val="50196"/>
            </a:srgbClr>
          </a:solidFill>
          <a:ln w="25402" cap="flat">
            <a:solidFill>
              <a:srgbClr val="23236F"/>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nb-NO">
              <a:solidFill>
                <a:srgbClr val="FFFFFF"/>
              </a:solidFill>
              <a:latin typeface="Arial"/>
            </a:endParaRPr>
          </a:p>
        </p:txBody>
      </p:sp>
      <p:sp>
        <p:nvSpPr>
          <p:cNvPr id="4" name="Tittel 2"/>
          <p:cNvSpPr txBox="1"/>
          <p:nvPr/>
        </p:nvSpPr>
        <p:spPr>
          <a:xfrm>
            <a:off x="1549156" y="44623"/>
            <a:ext cx="3538737" cy="1440161"/>
          </a:xfrm>
          <a:prstGeom prst="rect">
            <a:avLst/>
          </a:prstGeom>
          <a:noFill/>
          <a:ln cap="flat">
            <a:noFill/>
          </a:ln>
        </p:spPr>
        <p:txBody>
          <a:bodyPr vert="horz" wrap="square" lIns="91440" tIns="45720" rIns="91440" bIns="45720" anchor="t" anchorCtr="0" compatLnSpc="1">
            <a:normAutofit/>
          </a:bodyPr>
          <a:lstStyle/>
          <a:p>
            <a:pPr>
              <a:defRPr sz="1800" b="0" i="0" u="none" strike="noStrike" kern="0" cap="none" spc="0" baseline="0">
                <a:solidFill>
                  <a:srgbClr val="000000"/>
                </a:solidFill>
                <a:uFillTx/>
              </a:defRPr>
            </a:pPr>
            <a:r>
              <a:rPr lang="nb-NO" sz="2500" b="1" dirty="0">
                <a:solidFill>
                  <a:srgbClr val="000000"/>
                </a:solidFill>
                <a:latin typeface="Arial"/>
              </a:rPr>
              <a:t>Vår varslingsregion med observasjoner kun i </a:t>
            </a:r>
            <a:r>
              <a:rPr lang="nb-NO" sz="2500" b="1" u="sng" dirty="0">
                <a:solidFill>
                  <a:srgbClr val="000000"/>
                </a:solidFill>
                <a:latin typeface="Arial"/>
              </a:rPr>
              <a:t>vest</a:t>
            </a:r>
          </a:p>
        </p:txBody>
      </p:sp>
    </p:spTree>
    <p:extLst>
      <p:ext uri="{BB962C8B-B14F-4D97-AF65-F5344CB8AC3E}">
        <p14:creationId xmlns:p14="http://schemas.microsoft.com/office/powerpoint/2010/main" val="98016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 av faregradskalaen som snøskredvarslingen bruker.">
            <a:extLst>
              <a:ext uri="{FF2B5EF4-FFF2-40B4-BE49-F238E27FC236}">
                <a16:creationId xmlns:a16="http://schemas.microsoft.com/office/drawing/2014/main" id="{815F1590-2B83-69CB-7E7E-11E307774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1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71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Plassholder for innhold 3"/>
          <p:cNvSpPr txBox="1"/>
          <p:nvPr/>
        </p:nvSpPr>
        <p:spPr>
          <a:xfrm>
            <a:off x="1919532" y="332659"/>
            <a:ext cx="6480718" cy="1008107"/>
          </a:xfrm>
          <a:prstGeom prst="rect">
            <a:avLst/>
          </a:prstGeom>
          <a:noFill/>
          <a:ln cap="flat">
            <a:noFill/>
          </a:ln>
        </p:spPr>
        <p:txBody>
          <a:bodyPr vert="horz" wrap="square" lIns="91440" tIns="45720" rIns="91440" bIns="45720" anchor="t" anchorCtr="0" compatLnSpc="1">
            <a:noAutofit/>
          </a:bodyPr>
          <a:lstStyle/>
          <a:p>
            <a:pPr marL="342900" indent="-342900">
              <a:spcBef>
                <a:spcPts val="700"/>
              </a:spcBef>
              <a:defRPr sz="1800" b="0" i="0" u="none" strike="noStrike" kern="0" cap="none" spc="0" baseline="0">
                <a:solidFill>
                  <a:srgbClr val="000000"/>
                </a:solidFill>
                <a:uFillTx/>
              </a:defRPr>
            </a:pPr>
            <a:r>
              <a:rPr lang="nb-NO" sz="2800" b="1" dirty="0">
                <a:solidFill>
                  <a:srgbClr val="000000"/>
                </a:solidFill>
                <a:latin typeface="Arial"/>
              </a:rPr>
              <a:t>Alarmtegn ved de ulike faregradene</a:t>
            </a:r>
            <a:endParaRPr lang="nb-NO" sz="2400" b="1" dirty="0">
              <a:solidFill>
                <a:srgbClr val="000000"/>
              </a:solidFill>
              <a:latin typeface="Arial"/>
            </a:endParaRPr>
          </a:p>
          <a:p>
            <a:pPr marL="342900" indent="-342900">
              <a:spcBef>
                <a:spcPts val="700"/>
              </a:spcBef>
              <a:buClr>
                <a:srgbClr val="F4792C"/>
              </a:buClr>
              <a:buSzPct val="85000"/>
              <a:buFont typeface="Arial Unicode MS" pitchFamily="34"/>
              <a:buChar char="■"/>
              <a:defRPr sz="1800" b="0" i="0" u="none" strike="noStrike" kern="0" cap="none" spc="0" baseline="0">
                <a:solidFill>
                  <a:srgbClr val="000000"/>
                </a:solidFill>
                <a:uFillTx/>
              </a:defRPr>
            </a:pPr>
            <a:endParaRPr lang="nb-NO" sz="2800" b="1" kern="0">
              <a:solidFill>
                <a:srgbClr val="000000"/>
              </a:solidFill>
              <a:latin typeface="Arial"/>
            </a:endParaRPr>
          </a:p>
        </p:txBody>
      </p:sp>
      <p:pic>
        <p:nvPicPr>
          <p:cNvPr id="3" name="Bilde 2" descr="faretegn.png"/>
          <p:cNvPicPr>
            <a:picLocks noChangeAspect="1"/>
          </p:cNvPicPr>
          <p:nvPr/>
        </p:nvPicPr>
        <p:blipFill>
          <a:blip r:embed="rId2"/>
          <a:stretch>
            <a:fillRect/>
          </a:stretch>
        </p:blipFill>
        <p:spPr>
          <a:xfrm>
            <a:off x="4217777" y="1423949"/>
            <a:ext cx="5406609" cy="4597338"/>
          </a:xfrm>
          <a:prstGeom prst="rect">
            <a:avLst/>
          </a:prstGeom>
          <a:noFill/>
          <a:ln cap="flat">
            <a:noFill/>
          </a:ln>
        </p:spPr>
      </p:pic>
      <p:sp>
        <p:nvSpPr>
          <p:cNvPr id="4" name="Bildeforklaring formet som et rektangel 3"/>
          <p:cNvSpPr/>
          <p:nvPr/>
        </p:nvSpPr>
        <p:spPr>
          <a:xfrm>
            <a:off x="1668019" y="1844821"/>
            <a:ext cx="2195739" cy="1944215"/>
          </a:xfrm>
          <a:custGeom>
            <a:avLst>
              <a:gd name="f0" fmla="val 26410"/>
              <a:gd name="f1" fmla="val 6278"/>
            </a:avLst>
            <a:gdLst>
              <a:gd name="f2" fmla="val 10800000"/>
              <a:gd name="f3" fmla="val 5400000"/>
              <a:gd name="f4" fmla="val 18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0 0 180"/>
              <a:gd name="f17" fmla="*/ f5 1 21600"/>
              <a:gd name="f18" fmla="*/ f6 1 21600"/>
              <a:gd name="f19" fmla="pin -2147483647 f0 2147483647"/>
              <a:gd name="f20" fmla="pin -2147483647 f1 2147483647"/>
              <a:gd name="f21" fmla="*/ f16 f2 1"/>
              <a:gd name="f22" fmla="+- f19 0 10800"/>
              <a:gd name="f23" fmla="+- f20 0 10800"/>
              <a:gd name="f24" fmla="+- f20 0 21600"/>
              <a:gd name="f25" fmla="+- f19 0 21600"/>
              <a:gd name="f26" fmla="val f19"/>
              <a:gd name="f27" fmla="val f20"/>
              <a:gd name="f28" fmla="*/ f19 f17 1"/>
              <a:gd name="f29" fmla="*/ f20 f18 1"/>
              <a:gd name="f30" fmla="*/ 0 f17 1"/>
              <a:gd name="f31" fmla="*/ 21600 f17 1"/>
              <a:gd name="f32" fmla="*/ 21600 f18 1"/>
              <a:gd name="f33" fmla="*/ 0 f18 1"/>
              <a:gd name="f34" fmla="*/ f21 1 f4"/>
              <a:gd name="f35" fmla="abs f22"/>
              <a:gd name="f36" fmla="abs f23"/>
              <a:gd name="f37" fmla="*/ f26 f17 1"/>
              <a:gd name="f38" fmla="*/ f27 f18 1"/>
              <a:gd name="f39" fmla="+- f34 0 f3"/>
              <a:gd name="f40" fmla="+- f35 0 f36"/>
              <a:gd name="f41" fmla="+- f36 0 f35"/>
              <a:gd name="f42" fmla="?: f23 f9 f40"/>
              <a:gd name="f43" fmla="?: f23 f40 f9"/>
              <a:gd name="f44" fmla="?: f22 f9 f41"/>
              <a:gd name="f45" fmla="?: f22 f41 f9"/>
              <a:gd name="f46" fmla="?: f19 f9 f42"/>
              <a:gd name="f47" fmla="?: f19 f9 f43"/>
              <a:gd name="f48" fmla="?: f24 f44 f9"/>
              <a:gd name="f49" fmla="?: f24 f45 f9"/>
              <a:gd name="f50" fmla="?: f25 f43 f9"/>
              <a:gd name="f51" fmla="?: f25 f42 f9"/>
              <a:gd name="f52" fmla="?: f20 f9 f45"/>
              <a:gd name="f53" fmla="?: f20 f9 f44"/>
              <a:gd name="f54" fmla="?: f46 f19 0"/>
              <a:gd name="f55" fmla="?: f46 f20 6280"/>
              <a:gd name="f56" fmla="?: f47 f19 0"/>
              <a:gd name="f57" fmla="?: f47 f20 15320"/>
              <a:gd name="f58" fmla="?: f48 f19 6280"/>
              <a:gd name="f59" fmla="?: f48 f20 21600"/>
              <a:gd name="f60" fmla="?: f49 f19 15320"/>
              <a:gd name="f61" fmla="?: f49 f20 21600"/>
              <a:gd name="f62" fmla="?: f50 f19 21600"/>
              <a:gd name="f63" fmla="?: f50 f20 15320"/>
              <a:gd name="f64" fmla="?: f51 f19 21600"/>
              <a:gd name="f65" fmla="?: f51 f20 6280"/>
              <a:gd name="f66" fmla="?: f52 f19 15320"/>
              <a:gd name="f67" fmla="?: f52 f20 0"/>
              <a:gd name="f68" fmla="?: f53 f19 6280"/>
              <a:gd name="f69" fmla="?: f53 f20 0"/>
            </a:gdLst>
            <a:ahLst>
              <a:ahXY gdRefX="f0" minX="f10" maxX="f11" gdRefY="f1" minY="f10" maxY="f11">
                <a:pos x="f28" y="f29"/>
              </a:ahXY>
            </a:ahLst>
            <a:cxnLst>
              <a:cxn ang="3cd4">
                <a:pos x="hc" y="t"/>
              </a:cxn>
              <a:cxn ang="0">
                <a:pos x="r" y="vc"/>
              </a:cxn>
              <a:cxn ang="cd4">
                <a:pos x="hc" y="b"/>
              </a:cxn>
              <a:cxn ang="cd2">
                <a:pos x="l" y="vc"/>
              </a:cxn>
              <a:cxn ang="f39">
                <a:pos x="f37" y="f38"/>
              </a:cxn>
            </a:cxnLst>
            <a:rect l="f30" t="f33" r="f31" b="f32"/>
            <a:pathLst>
              <a:path w="21600" h="21600">
                <a:moveTo>
                  <a:pt x="f7" y="f7"/>
                </a:moveTo>
                <a:lnTo>
                  <a:pt x="f7" y="f12"/>
                </a:lnTo>
                <a:lnTo>
                  <a:pt x="f54" y="f55"/>
                </a:lnTo>
                <a:lnTo>
                  <a:pt x="f7" y="f13"/>
                </a:lnTo>
                <a:lnTo>
                  <a:pt x="f7" y="f14"/>
                </a:lnTo>
                <a:lnTo>
                  <a:pt x="f56" y="f57"/>
                </a:lnTo>
                <a:lnTo>
                  <a:pt x="f7" y="f15"/>
                </a:lnTo>
                <a:lnTo>
                  <a:pt x="f7" y="f8"/>
                </a:lnTo>
                <a:lnTo>
                  <a:pt x="f12" y="f8"/>
                </a:lnTo>
                <a:lnTo>
                  <a:pt x="f58" y="f59"/>
                </a:lnTo>
                <a:lnTo>
                  <a:pt x="f13" y="f8"/>
                </a:lnTo>
                <a:lnTo>
                  <a:pt x="f14" y="f8"/>
                </a:lnTo>
                <a:lnTo>
                  <a:pt x="f60" y="f61"/>
                </a:lnTo>
                <a:lnTo>
                  <a:pt x="f15" y="f8"/>
                </a:lnTo>
                <a:lnTo>
                  <a:pt x="f8" y="f8"/>
                </a:lnTo>
                <a:lnTo>
                  <a:pt x="f8" y="f15"/>
                </a:lnTo>
                <a:lnTo>
                  <a:pt x="f62" y="f63"/>
                </a:lnTo>
                <a:lnTo>
                  <a:pt x="f8" y="f14"/>
                </a:lnTo>
                <a:lnTo>
                  <a:pt x="f8" y="f13"/>
                </a:lnTo>
                <a:lnTo>
                  <a:pt x="f64" y="f65"/>
                </a:lnTo>
                <a:lnTo>
                  <a:pt x="f8" y="f12"/>
                </a:lnTo>
                <a:lnTo>
                  <a:pt x="f8" y="f7"/>
                </a:lnTo>
                <a:lnTo>
                  <a:pt x="f15" y="f7"/>
                </a:lnTo>
                <a:lnTo>
                  <a:pt x="f66" y="f67"/>
                </a:lnTo>
                <a:lnTo>
                  <a:pt x="f14" y="f7"/>
                </a:lnTo>
                <a:lnTo>
                  <a:pt x="f13" y="f7"/>
                </a:lnTo>
                <a:lnTo>
                  <a:pt x="f68" y="f69"/>
                </a:lnTo>
                <a:lnTo>
                  <a:pt x="f12" y="f7"/>
                </a:lnTo>
                <a:lnTo>
                  <a:pt x="f7" y="f7"/>
                </a:lnTo>
                <a:close/>
              </a:path>
            </a:pathLst>
          </a:custGeom>
          <a:solidFill>
            <a:srgbClr val="0070C0"/>
          </a:solidFill>
          <a:ln cap="flat">
            <a:noFill/>
            <a:prstDash val="solid"/>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nb-NO" sz="1600" dirty="0">
                <a:solidFill>
                  <a:srgbClr val="FFFFFF"/>
                </a:solidFill>
                <a:latin typeface="Arial"/>
              </a:rPr>
              <a:t>Denne tabellen kan være med i beslutningsprosessen for å få satt en faregrad, eller bekrefte/avkrefte en allerede satt faregrad.</a:t>
            </a:r>
          </a:p>
        </p:txBody>
      </p:sp>
    </p:spTree>
    <p:extLst>
      <p:ext uri="{BB962C8B-B14F-4D97-AF65-F5344CB8AC3E}">
        <p14:creationId xmlns:p14="http://schemas.microsoft.com/office/powerpoint/2010/main" val="1942405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normAutofit/>
          </a:bodyPr>
          <a:lstStyle/>
          <a:p>
            <a:pPr lvl="0"/>
            <a:r>
              <a:rPr lang="nb-NO" dirty="0">
                <a:solidFill>
                  <a:schemeClr val="tx2"/>
                </a:solidFill>
              </a:rPr>
              <a:t>Sammendrag</a:t>
            </a:r>
          </a:p>
        </p:txBody>
      </p:sp>
      <p:grpSp>
        <p:nvGrpSpPr>
          <p:cNvPr id="3" name="Diagram 3"/>
          <p:cNvGrpSpPr/>
          <p:nvPr/>
        </p:nvGrpSpPr>
        <p:grpSpPr>
          <a:xfrm>
            <a:off x="2627781" y="1360581"/>
            <a:ext cx="6936428" cy="4640890"/>
            <a:chOff x="1103781" y="1360581"/>
            <a:chExt cx="6936428" cy="4640890"/>
          </a:xfrm>
        </p:grpSpPr>
        <p:sp>
          <p:nvSpPr>
            <p:cNvPr id="4" name="Frihåndsform 3"/>
            <p:cNvSpPr/>
            <p:nvPr/>
          </p:nvSpPr>
          <p:spPr>
            <a:xfrm>
              <a:off x="1103781" y="1360581"/>
              <a:ext cx="6936428" cy="1114863"/>
            </a:xfrm>
            <a:custGeom>
              <a:avLst/>
              <a:gdLst>
                <a:gd name="f0" fmla="val 10800000"/>
                <a:gd name="f1" fmla="val 5400000"/>
                <a:gd name="f2" fmla="val 180"/>
                <a:gd name="f3" fmla="val w"/>
                <a:gd name="f4" fmla="val h"/>
                <a:gd name="f5" fmla="val 0"/>
                <a:gd name="f6" fmla="val 6936432"/>
                <a:gd name="f7" fmla="val 1114863"/>
                <a:gd name="f8" fmla="val 185814"/>
                <a:gd name="f9" fmla="val 83192"/>
                <a:gd name="f10" fmla="val 6750618"/>
                <a:gd name="f11" fmla="val 6853240"/>
                <a:gd name="f12" fmla="val 929049"/>
                <a:gd name="f13" fmla="val 1031671"/>
                <a:gd name="f14" fmla="+- 0 0 -90"/>
                <a:gd name="f15" fmla="*/ f3 1 6936432"/>
                <a:gd name="f16" fmla="*/ f4 1 1114863"/>
                <a:gd name="f17" fmla="val f5"/>
                <a:gd name="f18" fmla="val f6"/>
                <a:gd name="f19" fmla="val f7"/>
                <a:gd name="f20" fmla="*/ f14 f0 1"/>
                <a:gd name="f21" fmla="+- f19 0 f17"/>
                <a:gd name="f22" fmla="+- f18 0 f17"/>
                <a:gd name="f23" fmla="*/ f20 1 f2"/>
                <a:gd name="f24" fmla="*/ f22 1 6936432"/>
                <a:gd name="f25" fmla="*/ f21 1 1114863"/>
                <a:gd name="f26" fmla="*/ 0 f22 1"/>
                <a:gd name="f27" fmla="*/ 185814 f21 1"/>
                <a:gd name="f28" fmla="*/ 185814 f22 1"/>
                <a:gd name="f29" fmla="*/ 0 f21 1"/>
                <a:gd name="f30" fmla="*/ 6750618 f22 1"/>
                <a:gd name="f31" fmla="*/ 6936432 f22 1"/>
                <a:gd name="f32" fmla="*/ 929049 f21 1"/>
                <a:gd name="f33" fmla="*/ 1114863 f21 1"/>
                <a:gd name="f34" fmla="+- f23 0 f1"/>
                <a:gd name="f35" fmla="*/ f26 1 6936432"/>
                <a:gd name="f36" fmla="*/ f27 1 1114863"/>
                <a:gd name="f37" fmla="*/ f28 1 6936432"/>
                <a:gd name="f38" fmla="*/ f29 1 1114863"/>
                <a:gd name="f39" fmla="*/ f30 1 6936432"/>
                <a:gd name="f40" fmla="*/ f31 1 6936432"/>
                <a:gd name="f41" fmla="*/ f32 1 1114863"/>
                <a:gd name="f42" fmla="*/ f33 1 111486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6936432" h="11148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0000"/>
            </a:solidFill>
            <a:ln w="25402" cap="flat">
              <a:solidFill>
                <a:srgbClr val="FFFFFF"/>
              </a:solidFill>
              <a:prstDash val="solid"/>
            </a:ln>
          </p:spPr>
          <p:txBody>
            <a:bodyPr vert="horz" wrap="square" lIns="134435" tIns="134435" rIns="134435" bIns="134435" anchor="ctr" anchorCtr="0" compatLnSpc="1">
              <a:noAutofit/>
            </a:bodyPr>
            <a:lstStyle/>
            <a:p>
              <a:pPr defTabSz="933446">
                <a:lnSpc>
                  <a:spcPct val="90000"/>
                </a:lnSpc>
                <a:spcAft>
                  <a:spcPts val="900"/>
                </a:spcAft>
                <a:defRPr sz="1800" b="0" i="0" u="none" strike="noStrike" kern="0" cap="none" spc="0" baseline="0">
                  <a:solidFill>
                    <a:srgbClr val="000000"/>
                  </a:solidFill>
                  <a:uFillTx/>
                </a:defRPr>
              </a:pPr>
              <a:r>
                <a:rPr lang="nb-NO" sz="2100" dirty="0">
                  <a:solidFill>
                    <a:srgbClr val="000000"/>
                  </a:solidFill>
                  <a:latin typeface="Arial"/>
                </a:rPr>
                <a:t>Faregraden beskriver skredfaren i en region etter internasjonal standard</a:t>
              </a:r>
            </a:p>
          </p:txBody>
        </p:sp>
        <p:sp>
          <p:nvSpPr>
            <p:cNvPr id="5" name="Frihåndsform 4"/>
            <p:cNvSpPr/>
            <p:nvPr/>
          </p:nvSpPr>
          <p:spPr>
            <a:xfrm>
              <a:off x="1103781" y="2535923"/>
              <a:ext cx="6936428" cy="1114863"/>
            </a:xfrm>
            <a:custGeom>
              <a:avLst/>
              <a:gdLst>
                <a:gd name="f0" fmla="val 10800000"/>
                <a:gd name="f1" fmla="val 5400000"/>
                <a:gd name="f2" fmla="val 180"/>
                <a:gd name="f3" fmla="val w"/>
                <a:gd name="f4" fmla="val h"/>
                <a:gd name="f5" fmla="val 0"/>
                <a:gd name="f6" fmla="val 6936432"/>
                <a:gd name="f7" fmla="val 1114863"/>
                <a:gd name="f8" fmla="val 185814"/>
                <a:gd name="f9" fmla="val 83192"/>
                <a:gd name="f10" fmla="val 6750618"/>
                <a:gd name="f11" fmla="val 6853240"/>
                <a:gd name="f12" fmla="val 929049"/>
                <a:gd name="f13" fmla="val 1031671"/>
                <a:gd name="f14" fmla="+- 0 0 -90"/>
                <a:gd name="f15" fmla="*/ f3 1 6936432"/>
                <a:gd name="f16" fmla="*/ f4 1 1114863"/>
                <a:gd name="f17" fmla="val f5"/>
                <a:gd name="f18" fmla="val f6"/>
                <a:gd name="f19" fmla="val f7"/>
                <a:gd name="f20" fmla="*/ f14 f0 1"/>
                <a:gd name="f21" fmla="+- f19 0 f17"/>
                <a:gd name="f22" fmla="+- f18 0 f17"/>
                <a:gd name="f23" fmla="*/ f20 1 f2"/>
                <a:gd name="f24" fmla="*/ f22 1 6936432"/>
                <a:gd name="f25" fmla="*/ f21 1 1114863"/>
                <a:gd name="f26" fmla="*/ 0 f22 1"/>
                <a:gd name="f27" fmla="*/ 185814 f21 1"/>
                <a:gd name="f28" fmla="*/ 185814 f22 1"/>
                <a:gd name="f29" fmla="*/ 0 f21 1"/>
                <a:gd name="f30" fmla="*/ 6750618 f22 1"/>
                <a:gd name="f31" fmla="*/ 6936432 f22 1"/>
                <a:gd name="f32" fmla="*/ 929049 f21 1"/>
                <a:gd name="f33" fmla="*/ 1114863 f21 1"/>
                <a:gd name="f34" fmla="+- f23 0 f1"/>
                <a:gd name="f35" fmla="*/ f26 1 6936432"/>
                <a:gd name="f36" fmla="*/ f27 1 1114863"/>
                <a:gd name="f37" fmla="*/ f28 1 6936432"/>
                <a:gd name="f38" fmla="*/ f29 1 1114863"/>
                <a:gd name="f39" fmla="*/ f30 1 6936432"/>
                <a:gd name="f40" fmla="*/ f31 1 6936432"/>
                <a:gd name="f41" fmla="*/ f32 1 1114863"/>
                <a:gd name="f42" fmla="*/ f33 1 111486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6936432" h="11148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25402" cap="flat">
              <a:solidFill>
                <a:srgbClr val="FFFFFF"/>
              </a:solidFill>
              <a:prstDash val="solid"/>
            </a:ln>
          </p:spPr>
          <p:txBody>
            <a:bodyPr vert="horz" wrap="square" lIns="134435" tIns="134435" rIns="134435" bIns="134435" anchor="ctr" anchorCtr="0" compatLnSpc="1">
              <a:noAutofit/>
            </a:bodyPr>
            <a:lstStyle/>
            <a:p>
              <a:pPr defTabSz="933446">
                <a:lnSpc>
                  <a:spcPct val="90000"/>
                </a:lnSpc>
                <a:spcAft>
                  <a:spcPts val="900"/>
                </a:spcAft>
                <a:defRPr sz="1800" b="0" i="0" u="none" strike="noStrike" kern="0" cap="none" spc="0" baseline="0">
                  <a:solidFill>
                    <a:srgbClr val="000000"/>
                  </a:solidFill>
                  <a:uFillTx/>
                </a:defRPr>
              </a:pPr>
              <a:r>
                <a:rPr lang="nb-NO" sz="2100" dirty="0">
                  <a:solidFill>
                    <a:srgbClr val="000000"/>
                  </a:solidFill>
                  <a:latin typeface="Arial"/>
                </a:rPr>
                <a:t>Faregraden er avhengig av: SKREDSTØRRELSE og SANNSYNLIGHET for snøskred</a:t>
              </a:r>
            </a:p>
          </p:txBody>
        </p:sp>
        <p:sp>
          <p:nvSpPr>
            <p:cNvPr id="6" name="Frihåndsform 5"/>
            <p:cNvSpPr/>
            <p:nvPr/>
          </p:nvSpPr>
          <p:spPr>
            <a:xfrm>
              <a:off x="1103781" y="3711266"/>
              <a:ext cx="6936428" cy="1114863"/>
            </a:xfrm>
            <a:custGeom>
              <a:avLst/>
              <a:gdLst>
                <a:gd name="f0" fmla="val 10800000"/>
                <a:gd name="f1" fmla="val 5400000"/>
                <a:gd name="f2" fmla="val 180"/>
                <a:gd name="f3" fmla="val w"/>
                <a:gd name="f4" fmla="val h"/>
                <a:gd name="f5" fmla="val 0"/>
                <a:gd name="f6" fmla="val 6936432"/>
                <a:gd name="f7" fmla="val 1114863"/>
                <a:gd name="f8" fmla="val 185814"/>
                <a:gd name="f9" fmla="val 83192"/>
                <a:gd name="f10" fmla="val 6750618"/>
                <a:gd name="f11" fmla="val 6853240"/>
                <a:gd name="f12" fmla="val 929049"/>
                <a:gd name="f13" fmla="val 1031671"/>
                <a:gd name="f14" fmla="+- 0 0 -90"/>
                <a:gd name="f15" fmla="*/ f3 1 6936432"/>
                <a:gd name="f16" fmla="*/ f4 1 1114863"/>
                <a:gd name="f17" fmla="val f5"/>
                <a:gd name="f18" fmla="val f6"/>
                <a:gd name="f19" fmla="val f7"/>
                <a:gd name="f20" fmla="*/ f14 f0 1"/>
                <a:gd name="f21" fmla="+- f19 0 f17"/>
                <a:gd name="f22" fmla="+- f18 0 f17"/>
                <a:gd name="f23" fmla="*/ f20 1 f2"/>
                <a:gd name="f24" fmla="*/ f22 1 6936432"/>
                <a:gd name="f25" fmla="*/ f21 1 1114863"/>
                <a:gd name="f26" fmla="*/ 0 f22 1"/>
                <a:gd name="f27" fmla="*/ 185814 f21 1"/>
                <a:gd name="f28" fmla="*/ 185814 f22 1"/>
                <a:gd name="f29" fmla="*/ 0 f21 1"/>
                <a:gd name="f30" fmla="*/ 6750618 f22 1"/>
                <a:gd name="f31" fmla="*/ 6936432 f22 1"/>
                <a:gd name="f32" fmla="*/ 929049 f21 1"/>
                <a:gd name="f33" fmla="*/ 1114863 f21 1"/>
                <a:gd name="f34" fmla="+- f23 0 f1"/>
                <a:gd name="f35" fmla="*/ f26 1 6936432"/>
                <a:gd name="f36" fmla="*/ f27 1 1114863"/>
                <a:gd name="f37" fmla="*/ f28 1 6936432"/>
                <a:gd name="f38" fmla="*/ f29 1 1114863"/>
                <a:gd name="f39" fmla="*/ f30 1 6936432"/>
                <a:gd name="f40" fmla="*/ f31 1 6936432"/>
                <a:gd name="f41" fmla="*/ f32 1 1114863"/>
                <a:gd name="f42" fmla="*/ f33 1 111486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6936432" h="11148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00"/>
            </a:solidFill>
            <a:ln w="25402" cap="flat">
              <a:solidFill>
                <a:srgbClr val="FFFFFF"/>
              </a:solidFill>
              <a:prstDash val="solid"/>
            </a:ln>
          </p:spPr>
          <p:txBody>
            <a:bodyPr vert="horz" wrap="square" lIns="134435" tIns="134435" rIns="134435" bIns="134435" anchor="ctr" anchorCtr="0" compatLnSpc="1">
              <a:noAutofit/>
            </a:bodyPr>
            <a:lstStyle/>
            <a:p>
              <a:pPr defTabSz="933446">
                <a:lnSpc>
                  <a:spcPct val="90000"/>
                </a:lnSpc>
                <a:spcAft>
                  <a:spcPts val="900"/>
                </a:spcAft>
                <a:defRPr sz="1800" b="0" i="0" u="none" strike="noStrike" kern="0" cap="none" spc="0" baseline="0">
                  <a:solidFill>
                    <a:srgbClr val="000000"/>
                  </a:solidFill>
                  <a:uFillTx/>
                </a:defRPr>
              </a:pPr>
              <a:r>
                <a:rPr lang="nb-NO" sz="2100" dirty="0">
                  <a:solidFill>
                    <a:srgbClr val="000000"/>
                  </a:solidFill>
                  <a:latin typeface="Arial"/>
                </a:rPr>
                <a:t>Følg definisjonen for å sikre en jevn og objektiv fastsettelse av faregraden – bruk ADAM! </a:t>
              </a:r>
            </a:p>
          </p:txBody>
        </p:sp>
        <p:sp>
          <p:nvSpPr>
            <p:cNvPr id="7" name="Frihåndsform 6"/>
            <p:cNvSpPr/>
            <p:nvPr/>
          </p:nvSpPr>
          <p:spPr>
            <a:xfrm>
              <a:off x="1103781" y="4886608"/>
              <a:ext cx="6936428" cy="1114863"/>
            </a:xfrm>
            <a:custGeom>
              <a:avLst/>
              <a:gdLst>
                <a:gd name="f0" fmla="val 10800000"/>
                <a:gd name="f1" fmla="val 5400000"/>
                <a:gd name="f2" fmla="val 180"/>
                <a:gd name="f3" fmla="val w"/>
                <a:gd name="f4" fmla="val h"/>
                <a:gd name="f5" fmla="val 0"/>
                <a:gd name="f6" fmla="val 6936432"/>
                <a:gd name="f7" fmla="val 1114863"/>
                <a:gd name="f8" fmla="val 185814"/>
                <a:gd name="f9" fmla="val 83192"/>
                <a:gd name="f10" fmla="val 6750618"/>
                <a:gd name="f11" fmla="val 6853240"/>
                <a:gd name="f12" fmla="val 929049"/>
                <a:gd name="f13" fmla="val 1031671"/>
                <a:gd name="f14" fmla="+- 0 0 -90"/>
                <a:gd name="f15" fmla="*/ f3 1 6936432"/>
                <a:gd name="f16" fmla="*/ f4 1 1114863"/>
                <a:gd name="f17" fmla="val f5"/>
                <a:gd name="f18" fmla="val f6"/>
                <a:gd name="f19" fmla="val f7"/>
                <a:gd name="f20" fmla="*/ f14 f0 1"/>
                <a:gd name="f21" fmla="+- f19 0 f17"/>
                <a:gd name="f22" fmla="+- f18 0 f17"/>
                <a:gd name="f23" fmla="*/ f20 1 f2"/>
                <a:gd name="f24" fmla="*/ f22 1 6936432"/>
                <a:gd name="f25" fmla="*/ f21 1 1114863"/>
                <a:gd name="f26" fmla="*/ 0 f22 1"/>
                <a:gd name="f27" fmla="*/ 185814 f21 1"/>
                <a:gd name="f28" fmla="*/ 185814 f22 1"/>
                <a:gd name="f29" fmla="*/ 0 f21 1"/>
                <a:gd name="f30" fmla="*/ 6750618 f22 1"/>
                <a:gd name="f31" fmla="*/ 6936432 f22 1"/>
                <a:gd name="f32" fmla="*/ 929049 f21 1"/>
                <a:gd name="f33" fmla="*/ 1114863 f21 1"/>
                <a:gd name="f34" fmla="+- f23 0 f1"/>
                <a:gd name="f35" fmla="*/ f26 1 6936432"/>
                <a:gd name="f36" fmla="*/ f27 1 1114863"/>
                <a:gd name="f37" fmla="*/ f28 1 6936432"/>
                <a:gd name="f38" fmla="*/ f29 1 1114863"/>
                <a:gd name="f39" fmla="*/ f30 1 6936432"/>
                <a:gd name="f40" fmla="*/ f31 1 6936432"/>
                <a:gd name="f41" fmla="*/ f32 1 1114863"/>
                <a:gd name="f42" fmla="*/ f33 1 111486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6936432" h="11148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2D050"/>
            </a:solidFill>
            <a:ln w="25402" cap="flat">
              <a:solidFill>
                <a:srgbClr val="FFFFFF"/>
              </a:solidFill>
              <a:prstDash val="solid"/>
            </a:ln>
          </p:spPr>
          <p:txBody>
            <a:bodyPr vert="horz" wrap="square" lIns="134435" tIns="134435" rIns="134435" bIns="134435" anchor="ctr" anchorCtr="0" compatLnSpc="1">
              <a:noAutofit/>
            </a:bodyPr>
            <a:lstStyle/>
            <a:p>
              <a:pPr defTabSz="933446">
                <a:lnSpc>
                  <a:spcPct val="90000"/>
                </a:lnSpc>
                <a:spcAft>
                  <a:spcPts val="900"/>
                </a:spcAft>
                <a:defRPr sz="1800" b="0" i="0" u="none" strike="noStrike" kern="0" cap="none" spc="0" baseline="0">
                  <a:solidFill>
                    <a:srgbClr val="000000"/>
                  </a:solidFill>
                  <a:uFillTx/>
                </a:defRPr>
              </a:pPr>
              <a:r>
                <a:rPr lang="nb-NO" sz="2100" dirty="0">
                  <a:solidFill>
                    <a:srgbClr val="000000"/>
                  </a:solidFill>
                  <a:latin typeface="Arial"/>
                </a:rPr>
                <a:t>Faregrad og skredproblem henger tett sammen (sjekk!)</a:t>
              </a:r>
            </a:p>
          </p:txBody>
        </p:sp>
      </p:grpSp>
    </p:spTree>
    <p:extLst>
      <p:ext uri="{BB962C8B-B14F-4D97-AF65-F5344CB8AC3E}">
        <p14:creationId xmlns:p14="http://schemas.microsoft.com/office/powerpoint/2010/main" val="25398877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B86E95-496C-F3E0-5BDC-4B315F7AD198}"/>
              </a:ext>
            </a:extLst>
          </p:cNvPr>
          <p:cNvSpPr>
            <a:spLocks noGrp="1"/>
          </p:cNvSpPr>
          <p:nvPr>
            <p:ph type="title"/>
          </p:nvPr>
        </p:nvSpPr>
        <p:spPr/>
        <p:txBody>
          <a:bodyPr/>
          <a:lstStyle/>
          <a:p>
            <a:r>
              <a:rPr lang="en-US" dirty="0"/>
              <a:t>Consensus Matrix</a:t>
            </a:r>
          </a:p>
        </p:txBody>
      </p:sp>
      <p:pic>
        <p:nvPicPr>
          <p:cNvPr id="5" name="Plassholder for innhold 4">
            <a:extLst>
              <a:ext uri="{FF2B5EF4-FFF2-40B4-BE49-F238E27FC236}">
                <a16:creationId xmlns:a16="http://schemas.microsoft.com/office/drawing/2014/main" id="{5435644F-8025-FCB5-F7E5-708610969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8056" y="1825625"/>
            <a:ext cx="8655887" cy="4351338"/>
          </a:xfrm>
        </p:spPr>
      </p:pic>
    </p:spTree>
    <p:extLst>
      <p:ext uri="{BB962C8B-B14F-4D97-AF65-F5344CB8AC3E}">
        <p14:creationId xmlns:p14="http://schemas.microsoft.com/office/powerpoint/2010/main" val="1811838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94C31B-1F0C-7817-549A-5F959DA6E2DB}"/>
              </a:ext>
            </a:extLst>
          </p:cNvPr>
          <p:cNvSpPr>
            <a:spLocks noGrp="1"/>
          </p:cNvSpPr>
          <p:nvPr>
            <p:ph type="title"/>
          </p:nvPr>
        </p:nvSpPr>
        <p:spPr/>
        <p:txBody>
          <a:bodyPr/>
          <a:lstStyle/>
          <a:p>
            <a:r>
              <a:rPr lang="nb-NO" dirty="0" err="1"/>
              <a:t>Derivation</a:t>
            </a:r>
            <a:r>
              <a:rPr lang="nb-NO" dirty="0"/>
              <a:t> </a:t>
            </a:r>
            <a:r>
              <a:rPr lang="nb-NO" dirty="0" err="1"/>
              <a:t>of</a:t>
            </a:r>
            <a:r>
              <a:rPr lang="nb-NO"/>
              <a:t> Matrix</a:t>
            </a:r>
          </a:p>
        </p:txBody>
      </p:sp>
      <p:pic>
        <p:nvPicPr>
          <p:cNvPr id="5" name="Picture 4">
            <a:extLst>
              <a:ext uri="{FF2B5EF4-FFF2-40B4-BE49-F238E27FC236}">
                <a16:creationId xmlns:a16="http://schemas.microsoft.com/office/drawing/2014/main" id="{CD289F96-BD34-FB24-43B5-23D2B9D4F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000" y="1690688"/>
            <a:ext cx="9000000" cy="4499471"/>
          </a:xfrm>
          <a:prstGeom prst="rect">
            <a:avLst/>
          </a:prstGeom>
        </p:spPr>
      </p:pic>
    </p:spTree>
    <p:extLst>
      <p:ext uri="{BB962C8B-B14F-4D97-AF65-F5344CB8AC3E}">
        <p14:creationId xmlns:p14="http://schemas.microsoft.com/office/powerpoint/2010/main" val="2971270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94C31B-1F0C-7817-549A-5F959DA6E2DB}"/>
              </a:ext>
            </a:extLst>
          </p:cNvPr>
          <p:cNvSpPr>
            <a:spLocks noGrp="1"/>
          </p:cNvSpPr>
          <p:nvPr>
            <p:ph type="title"/>
          </p:nvPr>
        </p:nvSpPr>
        <p:spPr/>
        <p:txBody>
          <a:bodyPr/>
          <a:lstStyle/>
          <a:p>
            <a:r>
              <a:rPr lang="nb-NO" dirty="0" err="1"/>
              <a:t>Derivation</a:t>
            </a:r>
            <a:r>
              <a:rPr lang="nb-NO" dirty="0"/>
              <a:t> </a:t>
            </a:r>
            <a:r>
              <a:rPr lang="nb-NO" dirty="0" err="1"/>
              <a:t>of</a:t>
            </a:r>
            <a:r>
              <a:rPr lang="nb-NO"/>
              <a:t> Matrix</a:t>
            </a:r>
          </a:p>
        </p:txBody>
      </p:sp>
      <p:pic>
        <p:nvPicPr>
          <p:cNvPr id="6" name="Picture 5">
            <a:extLst>
              <a:ext uri="{FF2B5EF4-FFF2-40B4-BE49-F238E27FC236}">
                <a16:creationId xmlns:a16="http://schemas.microsoft.com/office/drawing/2014/main" id="{9D82CC57-052A-225B-F4C8-6D202E9BF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000" y="1690688"/>
            <a:ext cx="9000000" cy="4500000"/>
          </a:xfrm>
          <a:prstGeom prst="rect">
            <a:avLst/>
          </a:prstGeom>
        </p:spPr>
      </p:pic>
    </p:spTree>
    <p:extLst>
      <p:ext uri="{BB962C8B-B14F-4D97-AF65-F5344CB8AC3E}">
        <p14:creationId xmlns:p14="http://schemas.microsoft.com/office/powerpoint/2010/main" val="2432679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94C31B-1F0C-7817-549A-5F959DA6E2DB}"/>
              </a:ext>
            </a:extLst>
          </p:cNvPr>
          <p:cNvSpPr>
            <a:spLocks noGrp="1"/>
          </p:cNvSpPr>
          <p:nvPr>
            <p:ph type="title"/>
          </p:nvPr>
        </p:nvSpPr>
        <p:spPr/>
        <p:txBody>
          <a:bodyPr/>
          <a:lstStyle/>
          <a:p>
            <a:r>
              <a:rPr lang="nb-NO" dirty="0" err="1"/>
              <a:t>Derivation</a:t>
            </a:r>
            <a:r>
              <a:rPr lang="nb-NO" dirty="0"/>
              <a:t> </a:t>
            </a:r>
            <a:r>
              <a:rPr lang="nb-NO" dirty="0" err="1"/>
              <a:t>of</a:t>
            </a:r>
            <a:r>
              <a:rPr lang="nb-NO"/>
              <a:t> Matrix</a:t>
            </a:r>
          </a:p>
        </p:txBody>
      </p:sp>
      <p:pic>
        <p:nvPicPr>
          <p:cNvPr id="5" name="Picture 4">
            <a:extLst>
              <a:ext uri="{FF2B5EF4-FFF2-40B4-BE49-F238E27FC236}">
                <a16:creationId xmlns:a16="http://schemas.microsoft.com/office/drawing/2014/main" id="{CD289F96-BD34-FB24-43B5-23D2B9D4F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000" y="1690688"/>
            <a:ext cx="9000000" cy="4499471"/>
          </a:xfrm>
          <a:prstGeom prst="rect">
            <a:avLst/>
          </a:prstGeom>
        </p:spPr>
      </p:pic>
    </p:spTree>
    <p:extLst>
      <p:ext uri="{BB962C8B-B14F-4D97-AF65-F5344CB8AC3E}">
        <p14:creationId xmlns:p14="http://schemas.microsoft.com/office/powerpoint/2010/main" val="3715811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5B3ACC4-5C9A-FD46-E33C-0C0A3F673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000" y="1690688"/>
            <a:ext cx="9000000" cy="4500000"/>
          </a:xfrm>
          <a:prstGeom prst="rect">
            <a:avLst/>
          </a:prstGeom>
        </p:spPr>
      </p:pic>
      <p:sp>
        <p:nvSpPr>
          <p:cNvPr id="2" name="Tittel 1">
            <a:extLst>
              <a:ext uri="{FF2B5EF4-FFF2-40B4-BE49-F238E27FC236}">
                <a16:creationId xmlns:a16="http://schemas.microsoft.com/office/drawing/2014/main" id="{BF94C31B-1F0C-7817-549A-5F959DA6E2DB}"/>
              </a:ext>
            </a:extLst>
          </p:cNvPr>
          <p:cNvSpPr>
            <a:spLocks noGrp="1"/>
          </p:cNvSpPr>
          <p:nvPr>
            <p:ph type="title"/>
          </p:nvPr>
        </p:nvSpPr>
        <p:spPr/>
        <p:txBody>
          <a:bodyPr/>
          <a:lstStyle/>
          <a:p>
            <a:r>
              <a:rPr lang="nb-NO" dirty="0" err="1"/>
              <a:t>Derivation</a:t>
            </a:r>
            <a:r>
              <a:rPr lang="nb-NO" dirty="0"/>
              <a:t> </a:t>
            </a:r>
            <a:r>
              <a:rPr lang="nb-NO" dirty="0" err="1"/>
              <a:t>of</a:t>
            </a:r>
            <a:r>
              <a:rPr lang="nb-NO"/>
              <a:t> Matrix</a:t>
            </a:r>
          </a:p>
        </p:txBody>
      </p:sp>
    </p:spTree>
    <p:extLst>
      <p:ext uri="{BB962C8B-B14F-4D97-AF65-F5344CB8AC3E}">
        <p14:creationId xmlns:p14="http://schemas.microsoft.com/office/powerpoint/2010/main" val="2160439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94C31B-1F0C-7817-549A-5F959DA6E2DB}"/>
              </a:ext>
            </a:extLst>
          </p:cNvPr>
          <p:cNvSpPr>
            <a:spLocks noGrp="1"/>
          </p:cNvSpPr>
          <p:nvPr>
            <p:ph type="title"/>
          </p:nvPr>
        </p:nvSpPr>
        <p:spPr/>
        <p:txBody>
          <a:bodyPr/>
          <a:lstStyle/>
          <a:p>
            <a:r>
              <a:rPr lang="nb-NO" dirty="0" err="1"/>
              <a:t>Derivation</a:t>
            </a:r>
            <a:r>
              <a:rPr lang="nb-NO" dirty="0"/>
              <a:t> </a:t>
            </a:r>
            <a:r>
              <a:rPr lang="nb-NO" dirty="0" err="1"/>
              <a:t>of</a:t>
            </a:r>
            <a:r>
              <a:rPr lang="nb-NO"/>
              <a:t> Matrix</a:t>
            </a:r>
          </a:p>
        </p:txBody>
      </p:sp>
      <p:graphicFrame>
        <p:nvGraphicFramePr>
          <p:cNvPr id="4" name="Content Placeholder 3">
            <a:extLst>
              <a:ext uri="{FF2B5EF4-FFF2-40B4-BE49-F238E27FC236}">
                <a16:creationId xmlns:a16="http://schemas.microsoft.com/office/drawing/2014/main" id="{0CE75873-3651-3F66-860B-4F37968B928C}"/>
              </a:ext>
            </a:extLst>
          </p:cNvPr>
          <p:cNvGraphicFramePr>
            <a:graphicFrameLocks noGrp="1"/>
          </p:cNvGraphicFramePr>
          <p:nvPr>
            <p:ph idx="1"/>
          </p:nvPr>
        </p:nvGraphicFramePr>
        <p:xfrm>
          <a:off x="408214" y="2158728"/>
          <a:ext cx="1447800" cy="3436938"/>
        </p:xfrm>
        <a:graphic>
          <a:graphicData uri="http://schemas.openxmlformats.org/drawingml/2006/table">
            <a:tbl>
              <a:tblPr firstRow="1" firstCol="1" bandRow="1">
                <a:tableStyleId>{5C22544A-7EE6-4342-B048-85BDC9FD1C3A}</a:tableStyleId>
              </a:tblPr>
              <a:tblGrid>
                <a:gridCol w="979394">
                  <a:extLst>
                    <a:ext uri="{9D8B030D-6E8A-4147-A177-3AD203B41FA5}">
                      <a16:colId xmlns:a16="http://schemas.microsoft.com/office/drawing/2014/main" val="4285301660"/>
                    </a:ext>
                  </a:extLst>
                </a:gridCol>
                <a:gridCol w="468406">
                  <a:extLst>
                    <a:ext uri="{9D8B030D-6E8A-4147-A177-3AD203B41FA5}">
                      <a16:colId xmlns:a16="http://schemas.microsoft.com/office/drawing/2014/main" val="3166169725"/>
                    </a:ext>
                  </a:extLst>
                </a:gridCol>
              </a:tblGrid>
              <a:tr h="0">
                <a:tc>
                  <a:txBody>
                    <a:bodyPr/>
                    <a:lstStyle/>
                    <a:p>
                      <a:pPr algn="r">
                        <a:lnSpc>
                          <a:spcPct val="107000"/>
                        </a:lnSpc>
                        <a:spcAft>
                          <a:spcPts val="800"/>
                        </a:spcAft>
                      </a:pPr>
                      <a:r>
                        <a:rPr lang="en-US" sz="1100">
                          <a:effectLst/>
                        </a:rPr>
                        <a:t>Country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1660037"/>
                  </a:ext>
                </a:extLst>
              </a:tr>
              <a:tr h="0">
                <a:tc>
                  <a:txBody>
                    <a:bodyPr/>
                    <a:lstStyle/>
                    <a:p>
                      <a:pPr algn="r">
                        <a:lnSpc>
                          <a:spcPct val="107000"/>
                        </a:lnSpc>
                        <a:spcAft>
                          <a:spcPts val="800"/>
                        </a:spcAft>
                      </a:pPr>
                      <a:r>
                        <a:rPr lang="en-US" sz="1100">
                          <a:effectLst/>
                        </a:rPr>
                        <a:t>Andorra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9500955"/>
                  </a:ext>
                </a:extLst>
              </a:tr>
              <a:tr h="0">
                <a:tc>
                  <a:txBody>
                    <a:bodyPr/>
                    <a:lstStyle/>
                    <a:p>
                      <a:pPr algn="r">
                        <a:lnSpc>
                          <a:spcPct val="107000"/>
                        </a:lnSpc>
                        <a:spcAft>
                          <a:spcPts val="800"/>
                        </a:spcAft>
                      </a:pPr>
                      <a:r>
                        <a:rPr lang="en-US" sz="1100">
                          <a:effectLst/>
                        </a:rPr>
                        <a:t>Austria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0328843"/>
                  </a:ext>
                </a:extLst>
              </a:tr>
              <a:tr h="0">
                <a:tc>
                  <a:txBody>
                    <a:bodyPr/>
                    <a:lstStyle/>
                    <a:p>
                      <a:pPr algn="r">
                        <a:lnSpc>
                          <a:spcPct val="107000"/>
                        </a:lnSpc>
                        <a:spcAft>
                          <a:spcPts val="800"/>
                        </a:spcAft>
                      </a:pPr>
                      <a:r>
                        <a:rPr lang="en-US" sz="1100">
                          <a:effectLst/>
                        </a:rPr>
                        <a:t>Czech Republic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2802140"/>
                  </a:ext>
                </a:extLst>
              </a:tr>
              <a:tr h="0">
                <a:tc>
                  <a:txBody>
                    <a:bodyPr/>
                    <a:lstStyle/>
                    <a:p>
                      <a:pPr algn="r">
                        <a:lnSpc>
                          <a:spcPct val="107000"/>
                        </a:lnSpc>
                        <a:spcAft>
                          <a:spcPts val="800"/>
                        </a:spcAft>
                      </a:pPr>
                      <a:r>
                        <a:rPr lang="en-US" sz="1100">
                          <a:effectLst/>
                        </a:rPr>
                        <a:t>Finland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1815441"/>
                  </a:ext>
                </a:extLst>
              </a:tr>
              <a:tr h="0">
                <a:tc>
                  <a:txBody>
                    <a:bodyPr/>
                    <a:lstStyle/>
                    <a:p>
                      <a:pPr algn="r">
                        <a:lnSpc>
                          <a:spcPct val="107000"/>
                        </a:lnSpc>
                        <a:spcAft>
                          <a:spcPts val="800"/>
                        </a:spcAft>
                      </a:pPr>
                      <a:r>
                        <a:rPr lang="en-US" sz="1100">
                          <a:effectLst/>
                        </a:rPr>
                        <a:t>France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5338919"/>
                  </a:ext>
                </a:extLst>
              </a:tr>
              <a:tr h="0">
                <a:tc>
                  <a:txBody>
                    <a:bodyPr/>
                    <a:lstStyle/>
                    <a:p>
                      <a:pPr algn="r">
                        <a:lnSpc>
                          <a:spcPct val="107000"/>
                        </a:lnSpc>
                        <a:spcAft>
                          <a:spcPts val="800"/>
                        </a:spcAft>
                      </a:pPr>
                      <a:r>
                        <a:rPr lang="en-US" sz="1100">
                          <a:effectLst/>
                        </a:rPr>
                        <a:t>Germany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2973140"/>
                  </a:ext>
                </a:extLst>
              </a:tr>
              <a:tr h="0">
                <a:tc>
                  <a:txBody>
                    <a:bodyPr/>
                    <a:lstStyle/>
                    <a:p>
                      <a:pPr algn="r">
                        <a:lnSpc>
                          <a:spcPct val="107000"/>
                        </a:lnSpc>
                        <a:spcAft>
                          <a:spcPts val="800"/>
                        </a:spcAft>
                      </a:pPr>
                      <a:r>
                        <a:rPr lang="en-US" sz="1100">
                          <a:effectLst/>
                        </a:rPr>
                        <a:t>Great Britain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6262473"/>
                  </a:ext>
                </a:extLst>
              </a:tr>
              <a:tr h="0">
                <a:tc>
                  <a:txBody>
                    <a:bodyPr/>
                    <a:lstStyle/>
                    <a:p>
                      <a:pPr algn="r">
                        <a:lnSpc>
                          <a:spcPct val="107000"/>
                        </a:lnSpc>
                        <a:spcAft>
                          <a:spcPts val="800"/>
                        </a:spcAft>
                      </a:pPr>
                      <a:r>
                        <a:rPr lang="en-US" sz="1100">
                          <a:effectLst/>
                        </a:rPr>
                        <a:t>Iceland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6736226"/>
                  </a:ext>
                </a:extLst>
              </a:tr>
              <a:tr h="0">
                <a:tc>
                  <a:txBody>
                    <a:bodyPr/>
                    <a:lstStyle/>
                    <a:p>
                      <a:pPr algn="r">
                        <a:lnSpc>
                          <a:spcPct val="107000"/>
                        </a:lnSpc>
                        <a:spcAft>
                          <a:spcPts val="800"/>
                        </a:spcAft>
                      </a:pPr>
                      <a:r>
                        <a:rPr lang="en-US" sz="1100">
                          <a:effectLst/>
                        </a:rPr>
                        <a:t>Italy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4964191"/>
                  </a:ext>
                </a:extLst>
              </a:tr>
              <a:tr h="0">
                <a:tc>
                  <a:txBody>
                    <a:bodyPr/>
                    <a:lstStyle/>
                    <a:p>
                      <a:pPr algn="r">
                        <a:lnSpc>
                          <a:spcPct val="107000"/>
                        </a:lnSpc>
                        <a:spcAft>
                          <a:spcPts val="800"/>
                        </a:spcAft>
                      </a:pPr>
                      <a:r>
                        <a:rPr lang="en-US" sz="1100">
                          <a:effectLst/>
                        </a:rPr>
                        <a:t>Norway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0154913"/>
                  </a:ext>
                </a:extLst>
              </a:tr>
              <a:tr h="0">
                <a:tc>
                  <a:txBody>
                    <a:bodyPr/>
                    <a:lstStyle/>
                    <a:p>
                      <a:pPr algn="r">
                        <a:lnSpc>
                          <a:spcPct val="107000"/>
                        </a:lnSpc>
                        <a:spcAft>
                          <a:spcPts val="800"/>
                        </a:spcAft>
                      </a:pPr>
                      <a:r>
                        <a:rPr lang="en-US" sz="1100">
                          <a:effectLst/>
                        </a:rPr>
                        <a:t>Poland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0543840"/>
                  </a:ext>
                </a:extLst>
              </a:tr>
              <a:tr h="0">
                <a:tc>
                  <a:txBody>
                    <a:bodyPr/>
                    <a:lstStyle/>
                    <a:p>
                      <a:pPr algn="r">
                        <a:lnSpc>
                          <a:spcPct val="107000"/>
                        </a:lnSpc>
                        <a:spcAft>
                          <a:spcPts val="800"/>
                        </a:spcAft>
                      </a:pPr>
                      <a:r>
                        <a:rPr lang="en-US" sz="1100">
                          <a:effectLst/>
                        </a:rPr>
                        <a:t>Romania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6634889"/>
                  </a:ext>
                </a:extLst>
              </a:tr>
              <a:tr h="0">
                <a:tc>
                  <a:txBody>
                    <a:bodyPr/>
                    <a:lstStyle/>
                    <a:p>
                      <a:pPr algn="r">
                        <a:lnSpc>
                          <a:spcPct val="107000"/>
                        </a:lnSpc>
                        <a:spcAft>
                          <a:spcPts val="800"/>
                        </a:spcAft>
                      </a:pPr>
                      <a:r>
                        <a:rPr lang="en-US" sz="1100">
                          <a:effectLst/>
                        </a:rPr>
                        <a:t>Slovenia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123065"/>
                  </a:ext>
                </a:extLst>
              </a:tr>
              <a:tr h="0">
                <a:tc>
                  <a:txBody>
                    <a:bodyPr/>
                    <a:lstStyle/>
                    <a:p>
                      <a:pPr algn="r">
                        <a:lnSpc>
                          <a:spcPct val="107000"/>
                        </a:lnSpc>
                        <a:spcAft>
                          <a:spcPts val="800"/>
                        </a:spcAft>
                      </a:pPr>
                      <a:r>
                        <a:rPr lang="en-US" sz="1100">
                          <a:effectLst/>
                        </a:rPr>
                        <a:t>Slovakia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9253216"/>
                  </a:ext>
                </a:extLst>
              </a:tr>
              <a:tr h="0">
                <a:tc>
                  <a:txBody>
                    <a:bodyPr/>
                    <a:lstStyle/>
                    <a:p>
                      <a:pPr algn="r">
                        <a:lnSpc>
                          <a:spcPct val="107000"/>
                        </a:lnSpc>
                        <a:spcAft>
                          <a:spcPts val="800"/>
                        </a:spcAft>
                      </a:pPr>
                      <a:r>
                        <a:rPr lang="en-US" sz="1100">
                          <a:effectLst/>
                        </a:rPr>
                        <a:t>Spain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3938532"/>
                  </a:ext>
                </a:extLst>
              </a:tr>
              <a:tr h="0">
                <a:tc>
                  <a:txBody>
                    <a:bodyPr/>
                    <a:lstStyle/>
                    <a:p>
                      <a:pPr algn="r">
                        <a:lnSpc>
                          <a:spcPct val="107000"/>
                        </a:lnSpc>
                        <a:spcAft>
                          <a:spcPts val="800"/>
                        </a:spcAft>
                      </a:pPr>
                      <a:r>
                        <a:rPr lang="en-US" sz="1100">
                          <a:effectLst/>
                        </a:rPr>
                        <a:t>Switzerland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8404156"/>
                  </a:ext>
                </a:extLst>
              </a:tr>
              <a:tr h="0">
                <a:tc>
                  <a:txBody>
                    <a:bodyPr/>
                    <a:lstStyle/>
                    <a:p>
                      <a:pPr algn="r">
                        <a:lnSpc>
                          <a:spcPct val="107000"/>
                        </a:lnSpc>
                        <a:spcAft>
                          <a:spcPts val="800"/>
                        </a:spcAft>
                      </a:pPr>
                      <a:r>
                        <a:rPr lang="en-US" sz="1100">
                          <a:effectLst/>
                        </a:rPr>
                        <a:t>Sweden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001666"/>
                  </a:ext>
                </a:extLst>
              </a:tr>
              <a:tr h="0">
                <a:tc>
                  <a:txBody>
                    <a:bodyPr/>
                    <a:lstStyle/>
                    <a:p>
                      <a:pPr algn="r">
                        <a:lnSpc>
                          <a:spcPct val="107000"/>
                        </a:lnSpc>
                        <a:spcAft>
                          <a:spcPts val="800"/>
                        </a:spcAft>
                      </a:pPr>
                      <a:r>
                        <a:rPr lang="en-US"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US" sz="1100" dirty="0">
                          <a:effectLst/>
                        </a:rPr>
                        <a:t>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296247"/>
                  </a:ext>
                </a:extLst>
              </a:tr>
            </a:tbl>
          </a:graphicData>
        </a:graphic>
      </p:graphicFrame>
      <p:pic>
        <p:nvPicPr>
          <p:cNvPr id="5" name="Picture 4">
            <a:extLst>
              <a:ext uri="{FF2B5EF4-FFF2-40B4-BE49-F238E27FC236}">
                <a16:creationId xmlns:a16="http://schemas.microsoft.com/office/drawing/2014/main" id="{CD289F96-BD34-FB24-43B5-23D2B9D4F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6360" y="1615576"/>
            <a:ext cx="5399405" cy="2699385"/>
          </a:xfrm>
          <a:prstGeom prst="rect">
            <a:avLst/>
          </a:prstGeom>
        </p:spPr>
      </p:pic>
      <p:pic>
        <p:nvPicPr>
          <p:cNvPr id="6" name="Picture 5">
            <a:extLst>
              <a:ext uri="{FF2B5EF4-FFF2-40B4-BE49-F238E27FC236}">
                <a16:creationId xmlns:a16="http://schemas.microsoft.com/office/drawing/2014/main" id="{9D82CC57-052A-225B-F4C8-6D202E9BF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270" y="2868658"/>
            <a:ext cx="5219700" cy="2609850"/>
          </a:xfrm>
          <a:prstGeom prst="rect">
            <a:avLst/>
          </a:prstGeom>
        </p:spPr>
      </p:pic>
      <p:pic>
        <p:nvPicPr>
          <p:cNvPr id="7" name="Picture 6">
            <a:extLst>
              <a:ext uri="{FF2B5EF4-FFF2-40B4-BE49-F238E27FC236}">
                <a16:creationId xmlns:a16="http://schemas.microsoft.com/office/drawing/2014/main" id="{FF32BC48-2870-8C82-4CBC-07284338FA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8801" y="4040096"/>
            <a:ext cx="5219700" cy="2609850"/>
          </a:xfrm>
          <a:prstGeom prst="rect">
            <a:avLst/>
          </a:prstGeom>
        </p:spPr>
      </p:pic>
    </p:spTree>
    <p:extLst>
      <p:ext uri="{BB962C8B-B14F-4D97-AF65-F5344CB8AC3E}">
        <p14:creationId xmlns:p14="http://schemas.microsoft.com/office/powerpoint/2010/main" val="2514562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207451-5E59-AD4F-C1E5-5CE4E7834563}"/>
              </a:ext>
            </a:extLst>
          </p:cNvPr>
          <p:cNvSpPr>
            <a:spLocks noGrp="1"/>
          </p:cNvSpPr>
          <p:nvPr>
            <p:ph type="title"/>
          </p:nvPr>
        </p:nvSpPr>
        <p:spPr/>
        <p:txBody>
          <a:bodyPr/>
          <a:lstStyle/>
          <a:p>
            <a:endParaRPr lang="en-US"/>
          </a:p>
        </p:txBody>
      </p:sp>
      <p:pic>
        <p:nvPicPr>
          <p:cNvPr id="5" name="Plassholder for innhold 4">
            <a:extLst>
              <a:ext uri="{FF2B5EF4-FFF2-40B4-BE49-F238E27FC236}">
                <a16:creationId xmlns:a16="http://schemas.microsoft.com/office/drawing/2014/main" id="{27DED008-9045-9287-122D-5FA7D9D07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981" y="241530"/>
            <a:ext cx="11232037" cy="6374939"/>
          </a:xfrm>
        </p:spPr>
      </p:pic>
    </p:spTree>
    <p:extLst>
      <p:ext uri="{BB962C8B-B14F-4D97-AF65-F5344CB8AC3E}">
        <p14:creationId xmlns:p14="http://schemas.microsoft.com/office/powerpoint/2010/main" val="1201658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B1804994-4972-B219-5F5A-847519F142A7}"/>
              </a:ext>
            </a:extLst>
          </p:cNvPr>
          <p:cNvPicPr>
            <a:picLocks noChangeAspect="1"/>
          </p:cNvPicPr>
          <p:nvPr/>
        </p:nvPicPr>
        <p:blipFill rotWithShape="1">
          <a:blip r:embed="rId3">
            <a:extLst>
              <a:ext uri="{28A0092B-C50C-407E-A947-70E740481C1C}">
                <a14:useLocalDpi xmlns:a14="http://schemas.microsoft.com/office/drawing/2010/main" val="0"/>
              </a:ext>
            </a:extLst>
          </a:blip>
          <a:srcRect b="11539"/>
          <a:stretch/>
        </p:blipFill>
        <p:spPr>
          <a:xfrm>
            <a:off x="86916" y="683507"/>
            <a:ext cx="12050452" cy="6050200"/>
          </a:xfrm>
          <a:prstGeom prst="rect">
            <a:avLst/>
          </a:prstGeom>
        </p:spPr>
      </p:pic>
      <p:sp>
        <p:nvSpPr>
          <p:cNvPr id="3" name="Rektangel: avrundede hjørner 2">
            <a:extLst>
              <a:ext uri="{FF2B5EF4-FFF2-40B4-BE49-F238E27FC236}">
                <a16:creationId xmlns:a16="http://schemas.microsoft.com/office/drawing/2014/main" id="{5488439F-9394-2235-AB8B-BA24450DAC46}"/>
              </a:ext>
            </a:extLst>
          </p:cNvPr>
          <p:cNvSpPr/>
          <p:nvPr/>
        </p:nvSpPr>
        <p:spPr>
          <a:xfrm>
            <a:off x="4818146" y="2910176"/>
            <a:ext cx="435572" cy="265732"/>
          </a:xfrm>
          <a:prstGeom prst="roundRect">
            <a:avLst/>
          </a:prstGeom>
          <a:solidFill>
            <a:schemeClr val="accent2">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14%</a:t>
            </a:r>
          </a:p>
        </p:txBody>
      </p:sp>
      <p:sp>
        <p:nvSpPr>
          <p:cNvPr id="4" name="Rektangel: avrundede hjørner 3">
            <a:extLst>
              <a:ext uri="{FF2B5EF4-FFF2-40B4-BE49-F238E27FC236}">
                <a16:creationId xmlns:a16="http://schemas.microsoft.com/office/drawing/2014/main" id="{39861299-35C9-58E6-2BF4-01AC5F4B03D4}"/>
              </a:ext>
            </a:extLst>
          </p:cNvPr>
          <p:cNvSpPr/>
          <p:nvPr/>
        </p:nvSpPr>
        <p:spPr>
          <a:xfrm>
            <a:off x="4278086" y="2910176"/>
            <a:ext cx="465365" cy="261650"/>
          </a:xfrm>
          <a:prstGeom prst="roundRect">
            <a:avLst/>
          </a:prstGeom>
          <a:solidFill>
            <a:schemeClr val="accent2">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42%</a:t>
            </a:r>
          </a:p>
        </p:txBody>
      </p:sp>
      <p:sp>
        <p:nvSpPr>
          <p:cNvPr id="5" name="Rektangel: avrundede hjørner 4">
            <a:extLst>
              <a:ext uri="{FF2B5EF4-FFF2-40B4-BE49-F238E27FC236}">
                <a16:creationId xmlns:a16="http://schemas.microsoft.com/office/drawing/2014/main" id="{6CFA567F-8E7B-1274-208B-23CE51C1A362}"/>
              </a:ext>
            </a:extLst>
          </p:cNvPr>
          <p:cNvSpPr/>
          <p:nvPr/>
        </p:nvSpPr>
        <p:spPr>
          <a:xfrm>
            <a:off x="3755078" y="2910176"/>
            <a:ext cx="465365" cy="261650"/>
          </a:xfrm>
          <a:prstGeom prst="roundRect">
            <a:avLst/>
          </a:prstGeom>
          <a:solidFill>
            <a:schemeClr val="accent2">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30%</a:t>
            </a:r>
          </a:p>
        </p:txBody>
      </p:sp>
      <p:sp>
        <p:nvSpPr>
          <p:cNvPr id="6" name="Rektangel: avrundede hjørner 5">
            <a:extLst>
              <a:ext uri="{FF2B5EF4-FFF2-40B4-BE49-F238E27FC236}">
                <a16:creationId xmlns:a16="http://schemas.microsoft.com/office/drawing/2014/main" id="{7B385955-1509-0B95-230C-8103F50E88B6}"/>
              </a:ext>
            </a:extLst>
          </p:cNvPr>
          <p:cNvSpPr/>
          <p:nvPr/>
        </p:nvSpPr>
        <p:spPr>
          <a:xfrm>
            <a:off x="3232070" y="2904296"/>
            <a:ext cx="465365" cy="265733"/>
          </a:xfrm>
          <a:prstGeom prst="roundRect">
            <a:avLst/>
          </a:prstGeom>
          <a:solidFill>
            <a:schemeClr val="accent2">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14%</a:t>
            </a:r>
          </a:p>
        </p:txBody>
      </p:sp>
      <p:sp>
        <p:nvSpPr>
          <p:cNvPr id="7" name="Rektangel: avrundede hjørner 6">
            <a:extLst>
              <a:ext uri="{FF2B5EF4-FFF2-40B4-BE49-F238E27FC236}">
                <a16:creationId xmlns:a16="http://schemas.microsoft.com/office/drawing/2014/main" id="{1D05208A-6CA9-F517-C9E6-15E62E38E27C}"/>
              </a:ext>
            </a:extLst>
          </p:cNvPr>
          <p:cNvSpPr/>
          <p:nvPr/>
        </p:nvSpPr>
        <p:spPr>
          <a:xfrm>
            <a:off x="4818147" y="3429001"/>
            <a:ext cx="435572" cy="281068"/>
          </a:xfrm>
          <a:prstGeom prst="roundRect">
            <a:avLst/>
          </a:prstGeom>
          <a:solidFill>
            <a:schemeClr val="accent2">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13%</a:t>
            </a:r>
          </a:p>
        </p:txBody>
      </p:sp>
      <p:sp>
        <p:nvSpPr>
          <p:cNvPr id="8" name="Rektangel: avrundede hjørner 7">
            <a:extLst>
              <a:ext uri="{FF2B5EF4-FFF2-40B4-BE49-F238E27FC236}">
                <a16:creationId xmlns:a16="http://schemas.microsoft.com/office/drawing/2014/main" id="{5D379449-893A-38B2-7564-7DAE3875D799}"/>
              </a:ext>
            </a:extLst>
          </p:cNvPr>
          <p:cNvSpPr/>
          <p:nvPr/>
        </p:nvSpPr>
        <p:spPr>
          <a:xfrm>
            <a:off x="4278086" y="3429000"/>
            <a:ext cx="465365" cy="283906"/>
          </a:xfrm>
          <a:prstGeom prst="roundRect">
            <a:avLst/>
          </a:prstGeom>
          <a:solidFill>
            <a:schemeClr val="accent2">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44%</a:t>
            </a:r>
          </a:p>
        </p:txBody>
      </p:sp>
      <p:sp>
        <p:nvSpPr>
          <p:cNvPr id="9" name="Rektangel: avrundede hjørner 8">
            <a:extLst>
              <a:ext uri="{FF2B5EF4-FFF2-40B4-BE49-F238E27FC236}">
                <a16:creationId xmlns:a16="http://schemas.microsoft.com/office/drawing/2014/main" id="{ED61DDBA-860E-5C86-D9EA-DC85E35431CD}"/>
              </a:ext>
            </a:extLst>
          </p:cNvPr>
          <p:cNvSpPr/>
          <p:nvPr/>
        </p:nvSpPr>
        <p:spPr>
          <a:xfrm>
            <a:off x="3784871" y="3429000"/>
            <a:ext cx="435572" cy="283906"/>
          </a:xfrm>
          <a:prstGeom prst="roundRect">
            <a:avLst/>
          </a:prstGeom>
          <a:solidFill>
            <a:schemeClr val="accent2">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37%</a:t>
            </a:r>
          </a:p>
        </p:txBody>
      </p:sp>
      <p:sp>
        <p:nvSpPr>
          <p:cNvPr id="10" name="Rektangel: avrundede hjørner 9">
            <a:extLst>
              <a:ext uri="{FF2B5EF4-FFF2-40B4-BE49-F238E27FC236}">
                <a16:creationId xmlns:a16="http://schemas.microsoft.com/office/drawing/2014/main" id="{B10B7136-1C9C-59C6-D2F2-F374D36AABA1}"/>
              </a:ext>
            </a:extLst>
          </p:cNvPr>
          <p:cNvSpPr/>
          <p:nvPr/>
        </p:nvSpPr>
        <p:spPr>
          <a:xfrm>
            <a:off x="3274602" y="3426162"/>
            <a:ext cx="435573" cy="283906"/>
          </a:xfrm>
          <a:prstGeom prst="roundRect">
            <a:avLst/>
          </a:prstGeom>
          <a:solidFill>
            <a:schemeClr val="accent2">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6%</a:t>
            </a:r>
          </a:p>
        </p:txBody>
      </p:sp>
      <p:sp>
        <p:nvSpPr>
          <p:cNvPr id="11" name="Rektangel: avrundede hjørner 10">
            <a:extLst>
              <a:ext uri="{FF2B5EF4-FFF2-40B4-BE49-F238E27FC236}">
                <a16:creationId xmlns:a16="http://schemas.microsoft.com/office/drawing/2014/main" id="{34518A58-F936-74E0-00E6-AFD4DCA91E94}"/>
              </a:ext>
            </a:extLst>
          </p:cNvPr>
          <p:cNvSpPr/>
          <p:nvPr/>
        </p:nvSpPr>
        <p:spPr>
          <a:xfrm>
            <a:off x="4818145" y="3947824"/>
            <a:ext cx="435573" cy="298655"/>
          </a:xfrm>
          <a:prstGeom prst="roundRect">
            <a:avLst/>
          </a:prstGeom>
          <a:solidFill>
            <a:schemeClr val="accent2">
              <a:lumMod val="20000"/>
              <a:lumOff val="8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11%</a:t>
            </a:r>
          </a:p>
        </p:txBody>
      </p:sp>
      <p:sp>
        <p:nvSpPr>
          <p:cNvPr id="12" name="Rektangel: avrundede hjørner 11">
            <a:extLst>
              <a:ext uri="{FF2B5EF4-FFF2-40B4-BE49-F238E27FC236}">
                <a16:creationId xmlns:a16="http://schemas.microsoft.com/office/drawing/2014/main" id="{50E3811E-4813-F2C0-A381-C93C9CD292EC}"/>
              </a:ext>
            </a:extLst>
          </p:cNvPr>
          <p:cNvSpPr/>
          <p:nvPr/>
        </p:nvSpPr>
        <p:spPr>
          <a:xfrm>
            <a:off x="4307878" y="3947824"/>
            <a:ext cx="435573" cy="298655"/>
          </a:xfrm>
          <a:prstGeom prst="roundRect">
            <a:avLst/>
          </a:prstGeom>
          <a:solidFill>
            <a:schemeClr val="accent2">
              <a:lumMod val="20000"/>
              <a:lumOff val="8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53%</a:t>
            </a:r>
          </a:p>
        </p:txBody>
      </p:sp>
      <p:sp>
        <p:nvSpPr>
          <p:cNvPr id="13" name="Rektangel: avrundede hjørner 12">
            <a:extLst>
              <a:ext uri="{FF2B5EF4-FFF2-40B4-BE49-F238E27FC236}">
                <a16:creationId xmlns:a16="http://schemas.microsoft.com/office/drawing/2014/main" id="{DF55DFB6-C467-101C-ADFC-6D9EF03E2B57}"/>
              </a:ext>
            </a:extLst>
          </p:cNvPr>
          <p:cNvSpPr/>
          <p:nvPr/>
        </p:nvSpPr>
        <p:spPr>
          <a:xfrm>
            <a:off x="3758697" y="3947824"/>
            <a:ext cx="435573" cy="298655"/>
          </a:xfrm>
          <a:prstGeom prst="roundRect">
            <a:avLst/>
          </a:prstGeom>
          <a:solidFill>
            <a:schemeClr val="accent2">
              <a:lumMod val="20000"/>
              <a:lumOff val="8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28%</a:t>
            </a:r>
          </a:p>
        </p:txBody>
      </p:sp>
      <p:sp>
        <p:nvSpPr>
          <p:cNvPr id="14" name="Rektangel: avrundede hjørner 13">
            <a:extLst>
              <a:ext uri="{FF2B5EF4-FFF2-40B4-BE49-F238E27FC236}">
                <a16:creationId xmlns:a16="http://schemas.microsoft.com/office/drawing/2014/main" id="{1E0A5199-BDB2-DBD3-181B-73BB30A00B9A}"/>
              </a:ext>
            </a:extLst>
          </p:cNvPr>
          <p:cNvSpPr/>
          <p:nvPr/>
        </p:nvSpPr>
        <p:spPr>
          <a:xfrm>
            <a:off x="3246965" y="3940969"/>
            <a:ext cx="435573" cy="298655"/>
          </a:xfrm>
          <a:prstGeom prst="roundRect">
            <a:avLst/>
          </a:prstGeom>
          <a:solidFill>
            <a:schemeClr val="accent2">
              <a:lumMod val="20000"/>
              <a:lumOff val="8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7%</a:t>
            </a:r>
          </a:p>
        </p:txBody>
      </p:sp>
      <p:sp>
        <p:nvSpPr>
          <p:cNvPr id="15" name="Rektangel: avrundede hjørner 14">
            <a:extLst>
              <a:ext uri="{FF2B5EF4-FFF2-40B4-BE49-F238E27FC236}">
                <a16:creationId xmlns:a16="http://schemas.microsoft.com/office/drawing/2014/main" id="{043A62CC-653C-D0E8-CECA-D97CCDD7D092}"/>
              </a:ext>
            </a:extLst>
          </p:cNvPr>
          <p:cNvSpPr/>
          <p:nvPr/>
        </p:nvSpPr>
        <p:spPr>
          <a:xfrm>
            <a:off x="2124822" y="3429000"/>
            <a:ext cx="435572" cy="281068"/>
          </a:xfrm>
          <a:prstGeom prst="roundRect">
            <a:avLst/>
          </a:prstGeom>
          <a:solidFill>
            <a:schemeClr val="accent2">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100%</a:t>
            </a:r>
          </a:p>
        </p:txBody>
      </p:sp>
      <p:sp>
        <p:nvSpPr>
          <p:cNvPr id="16" name="Rektangel: avrundede hjørner 15">
            <a:extLst>
              <a:ext uri="{FF2B5EF4-FFF2-40B4-BE49-F238E27FC236}">
                <a16:creationId xmlns:a16="http://schemas.microsoft.com/office/drawing/2014/main" id="{E57E16EA-B4A3-3B1C-07FB-9DCA0AE5D44A}"/>
              </a:ext>
            </a:extLst>
          </p:cNvPr>
          <p:cNvSpPr/>
          <p:nvPr/>
        </p:nvSpPr>
        <p:spPr>
          <a:xfrm>
            <a:off x="2124822" y="2948276"/>
            <a:ext cx="435572" cy="265732"/>
          </a:xfrm>
          <a:prstGeom prst="roundRect">
            <a:avLst/>
          </a:prstGeom>
          <a:solidFill>
            <a:schemeClr val="accent2">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a:t>
            </a:r>
          </a:p>
        </p:txBody>
      </p:sp>
      <p:sp>
        <p:nvSpPr>
          <p:cNvPr id="17" name="Rektangel: avrundede hjørner 16">
            <a:extLst>
              <a:ext uri="{FF2B5EF4-FFF2-40B4-BE49-F238E27FC236}">
                <a16:creationId xmlns:a16="http://schemas.microsoft.com/office/drawing/2014/main" id="{8E74A65D-674D-F609-D2B7-F916A2B115CD}"/>
              </a:ext>
            </a:extLst>
          </p:cNvPr>
          <p:cNvSpPr/>
          <p:nvPr/>
        </p:nvSpPr>
        <p:spPr>
          <a:xfrm>
            <a:off x="2124822" y="3947824"/>
            <a:ext cx="435573" cy="298655"/>
          </a:xfrm>
          <a:prstGeom prst="roundRect">
            <a:avLst/>
          </a:prstGeom>
          <a:solidFill>
            <a:schemeClr val="accent2">
              <a:lumMod val="20000"/>
              <a:lumOff val="8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ysClr val="windowText" lastClr="000000"/>
                </a:solidFill>
                <a:effectLst/>
                <a:uLnTx/>
                <a:uFillTx/>
                <a:latin typeface="Source Sans Pro"/>
                <a:ea typeface="+mn-ea"/>
                <a:cs typeface="+mn-cs"/>
              </a:rPr>
              <a:t>100%</a:t>
            </a:r>
          </a:p>
        </p:txBody>
      </p:sp>
      <p:sp>
        <p:nvSpPr>
          <p:cNvPr id="18" name="Rektangel: avrundede hjørner 17">
            <a:extLst>
              <a:ext uri="{FF2B5EF4-FFF2-40B4-BE49-F238E27FC236}">
                <a16:creationId xmlns:a16="http://schemas.microsoft.com/office/drawing/2014/main" id="{CAC239C0-C43B-251F-F1EF-5A23147DF505}"/>
              </a:ext>
            </a:extLst>
          </p:cNvPr>
          <p:cNvSpPr/>
          <p:nvPr/>
        </p:nvSpPr>
        <p:spPr>
          <a:xfrm>
            <a:off x="6929229" y="3962573"/>
            <a:ext cx="441538" cy="283906"/>
          </a:xfrm>
          <a:prstGeom prst="roundRect">
            <a:avLst/>
          </a:prstGeom>
          <a:solidFill>
            <a:schemeClr val="accent1">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19%</a:t>
            </a:r>
          </a:p>
        </p:txBody>
      </p:sp>
      <p:sp>
        <p:nvSpPr>
          <p:cNvPr id="19" name="Rektangel: avrundede hjørner 18">
            <a:extLst>
              <a:ext uri="{FF2B5EF4-FFF2-40B4-BE49-F238E27FC236}">
                <a16:creationId xmlns:a16="http://schemas.microsoft.com/office/drawing/2014/main" id="{247D6FAA-41AA-7D4C-053E-9509B9F6634A}"/>
              </a:ext>
            </a:extLst>
          </p:cNvPr>
          <p:cNvSpPr/>
          <p:nvPr/>
        </p:nvSpPr>
        <p:spPr>
          <a:xfrm>
            <a:off x="7436708" y="3954824"/>
            <a:ext cx="441538" cy="298654"/>
          </a:xfrm>
          <a:prstGeom prst="roundRect">
            <a:avLst/>
          </a:prstGeom>
          <a:solidFill>
            <a:schemeClr val="accent1">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48%</a:t>
            </a:r>
          </a:p>
        </p:txBody>
      </p:sp>
      <p:sp>
        <p:nvSpPr>
          <p:cNvPr id="20" name="Rektangel: avrundede hjørner 19">
            <a:extLst>
              <a:ext uri="{FF2B5EF4-FFF2-40B4-BE49-F238E27FC236}">
                <a16:creationId xmlns:a16="http://schemas.microsoft.com/office/drawing/2014/main" id="{172A30E1-BD8C-6C8A-AA6C-55DFD1B4C5E3}"/>
              </a:ext>
            </a:extLst>
          </p:cNvPr>
          <p:cNvSpPr/>
          <p:nvPr/>
        </p:nvSpPr>
        <p:spPr>
          <a:xfrm>
            <a:off x="7971687" y="3948718"/>
            <a:ext cx="447805" cy="298654"/>
          </a:xfrm>
          <a:prstGeom prst="roundRect">
            <a:avLst/>
          </a:prstGeom>
          <a:solidFill>
            <a:schemeClr val="accent1">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33%</a:t>
            </a:r>
          </a:p>
        </p:txBody>
      </p:sp>
      <p:sp>
        <p:nvSpPr>
          <p:cNvPr id="21" name="Rektangel: avrundede hjørner 20">
            <a:extLst>
              <a:ext uri="{FF2B5EF4-FFF2-40B4-BE49-F238E27FC236}">
                <a16:creationId xmlns:a16="http://schemas.microsoft.com/office/drawing/2014/main" id="{ABCE1A52-46BA-4B0D-6544-C406B75C252F}"/>
              </a:ext>
            </a:extLst>
          </p:cNvPr>
          <p:cNvSpPr/>
          <p:nvPr/>
        </p:nvSpPr>
        <p:spPr>
          <a:xfrm>
            <a:off x="6400507" y="3948718"/>
            <a:ext cx="466278" cy="298654"/>
          </a:xfrm>
          <a:prstGeom prst="roundRect">
            <a:avLst/>
          </a:prstGeom>
          <a:solidFill>
            <a:schemeClr val="accent1">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0,4%</a:t>
            </a:r>
          </a:p>
        </p:txBody>
      </p:sp>
      <p:sp>
        <p:nvSpPr>
          <p:cNvPr id="22" name="Rektangel: avrundede hjørner 21">
            <a:extLst>
              <a:ext uri="{FF2B5EF4-FFF2-40B4-BE49-F238E27FC236}">
                <a16:creationId xmlns:a16="http://schemas.microsoft.com/office/drawing/2014/main" id="{B12F2380-3D73-0C52-70F0-CF11EB7A0AF0}"/>
              </a:ext>
            </a:extLst>
          </p:cNvPr>
          <p:cNvSpPr/>
          <p:nvPr/>
        </p:nvSpPr>
        <p:spPr>
          <a:xfrm>
            <a:off x="7448551" y="3446381"/>
            <a:ext cx="441538" cy="283906"/>
          </a:xfrm>
          <a:prstGeom prst="roundRect">
            <a:avLst/>
          </a:prstGeom>
          <a:solidFill>
            <a:schemeClr val="accent1">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59%</a:t>
            </a:r>
          </a:p>
        </p:txBody>
      </p:sp>
      <p:sp>
        <p:nvSpPr>
          <p:cNvPr id="23" name="Rektangel: avrundede hjørner 22">
            <a:extLst>
              <a:ext uri="{FF2B5EF4-FFF2-40B4-BE49-F238E27FC236}">
                <a16:creationId xmlns:a16="http://schemas.microsoft.com/office/drawing/2014/main" id="{B0C29998-6B32-7329-7E9B-B67284706AA8}"/>
              </a:ext>
            </a:extLst>
          </p:cNvPr>
          <p:cNvSpPr/>
          <p:nvPr/>
        </p:nvSpPr>
        <p:spPr>
          <a:xfrm>
            <a:off x="7966307" y="3442137"/>
            <a:ext cx="441538" cy="298656"/>
          </a:xfrm>
          <a:prstGeom prst="roundRect">
            <a:avLst/>
          </a:prstGeom>
          <a:solidFill>
            <a:schemeClr val="accent1">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9%</a:t>
            </a:r>
          </a:p>
        </p:txBody>
      </p:sp>
      <p:sp>
        <p:nvSpPr>
          <p:cNvPr id="24" name="Rektangel: avrundede hjørner 23">
            <a:extLst>
              <a:ext uri="{FF2B5EF4-FFF2-40B4-BE49-F238E27FC236}">
                <a16:creationId xmlns:a16="http://schemas.microsoft.com/office/drawing/2014/main" id="{40EE3B7D-DA40-B16A-1253-87D2A06CC8F8}"/>
              </a:ext>
            </a:extLst>
          </p:cNvPr>
          <p:cNvSpPr/>
          <p:nvPr/>
        </p:nvSpPr>
        <p:spPr>
          <a:xfrm>
            <a:off x="6919010" y="3446381"/>
            <a:ext cx="441538" cy="278130"/>
          </a:xfrm>
          <a:prstGeom prst="roundRect">
            <a:avLst/>
          </a:prstGeom>
          <a:solidFill>
            <a:schemeClr val="accent1">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31%</a:t>
            </a:r>
          </a:p>
        </p:txBody>
      </p:sp>
      <p:sp>
        <p:nvSpPr>
          <p:cNvPr id="25" name="Rektangel: avrundede hjørner 24">
            <a:extLst>
              <a:ext uri="{FF2B5EF4-FFF2-40B4-BE49-F238E27FC236}">
                <a16:creationId xmlns:a16="http://schemas.microsoft.com/office/drawing/2014/main" id="{EB174889-509A-3620-15AC-55D03BADCC40}"/>
              </a:ext>
            </a:extLst>
          </p:cNvPr>
          <p:cNvSpPr/>
          <p:nvPr/>
        </p:nvSpPr>
        <p:spPr>
          <a:xfrm>
            <a:off x="6401254" y="3446381"/>
            <a:ext cx="441538" cy="272968"/>
          </a:xfrm>
          <a:prstGeom prst="roundRect">
            <a:avLst/>
          </a:prstGeom>
          <a:solidFill>
            <a:schemeClr val="accent1">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a:t>
            </a:r>
          </a:p>
        </p:txBody>
      </p:sp>
      <p:sp>
        <p:nvSpPr>
          <p:cNvPr id="26" name="Rektangel: avrundede hjørner 25">
            <a:extLst>
              <a:ext uri="{FF2B5EF4-FFF2-40B4-BE49-F238E27FC236}">
                <a16:creationId xmlns:a16="http://schemas.microsoft.com/office/drawing/2014/main" id="{5F05850E-E676-52A5-8967-9CEE0706F0DA}"/>
              </a:ext>
            </a:extLst>
          </p:cNvPr>
          <p:cNvSpPr/>
          <p:nvPr/>
        </p:nvSpPr>
        <p:spPr>
          <a:xfrm>
            <a:off x="7429277" y="2884271"/>
            <a:ext cx="441538" cy="283906"/>
          </a:xfrm>
          <a:prstGeom prst="roundRect">
            <a:avLst/>
          </a:prstGeom>
          <a:solidFill>
            <a:schemeClr val="accent1">
              <a:lumMod val="5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83%</a:t>
            </a:r>
          </a:p>
        </p:txBody>
      </p:sp>
      <p:sp>
        <p:nvSpPr>
          <p:cNvPr id="27" name="Rektangel: avrundede hjørner 26">
            <a:extLst>
              <a:ext uri="{FF2B5EF4-FFF2-40B4-BE49-F238E27FC236}">
                <a16:creationId xmlns:a16="http://schemas.microsoft.com/office/drawing/2014/main" id="{BA75A202-EF75-2C6B-9954-5A45D40A63B1}"/>
              </a:ext>
            </a:extLst>
          </p:cNvPr>
          <p:cNvSpPr/>
          <p:nvPr/>
        </p:nvSpPr>
        <p:spPr>
          <a:xfrm>
            <a:off x="6919010" y="2876897"/>
            <a:ext cx="441538" cy="298655"/>
          </a:xfrm>
          <a:prstGeom prst="roundRect">
            <a:avLst/>
          </a:prstGeom>
          <a:solidFill>
            <a:schemeClr val="accent1">
              <a:lumMod val="5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17%</a:t>
            </a:r>
          </a:p>
        </p:txBody>
      </p:sp>
      <p:sp>
        <p:nvSpPr>
          <p:cNvPr id="28" name="Rektangel: avrundede hjørner 27">
            <a:extLst>
              <a:ext uri="{FF2B5EF4-FFF2-40B4-BE49-F238E27FC236}">
                <a16:creationId xmlns:a16="http://schemas.microsoft.com/office/drawing/2014/main" id="{08146709-80E5-BD82-058E-BD33D62E0148}"/>
              </a:ext>
            </a:extLst>
          </p:cNvPr>
          <p:cNvSpPr/>
          <p:nvPr/>
        </p:nvSpPr>
        <p:spPr>
          <a:xfrm>
            <a:off x="5336555" y="3976815"/>
            <a:ext cx="466278" cy="298654"/>
          </a:xfrm>
          <a:prstGeom prst="roundRect">
            <a:avLst/>
          </a:prstGeom>
          <a:solidFill>
            <a:schemeClr val="accent1">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a:t>
            </a:r>
          </a:p>
        </p:txBody>
      </p:sp>
      <p:sp>
        <p:nvSpPr>
          <p:cNvPr id="29" name="Rektangel: avrundede hjørner 28">
            <a:extLst>
              <a:ext uri="{FF2B5EF4-FFF2-40B4-BE49-F238E27FC236}">
                <a16:creationId xmlns:a16="http://schemas.microsoft.com/office/drawing/2014/main" id="{86F8D44B-EF55-771D-F27C-627A750887A5}"/>
              </a:ext>
            </a:extLst>
          </p:cNvPr>
          <p:cNvSpPr/>
          <p:nvPr/>
        </p:nvSpPr>
        <p:spPr>
          <a:xfrm>
            <a:off x="5363104" y="3437100"/>
            <a:ext cx="441538" cy="272968"/>
          </a:xfrm>
          <a:prstGeom prst="roundRect">
            <a:avLst/>
          </a:prstGeom>
          <a:solidFill>
            <a:schemeClr val="accent1">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a:t>
            </a:r>
          </a:p>
        </p:txBody>
      </p:sp>
      <p:sp>
        <p:nvSpPr>
          <p:cNvPr id="30" name="Rektangel: avrundede hjørner 29">
            <a:extLst>
              <a:ext uri="{FF2B5EF4-FFF2-40B4-BE49-F238E27FC236}">
                <a16:creationId xmlns:a16="http://schemas.microsoft.com/office/drawing/2014/main" id="{094C5427-7C0E-9765-9F3C-63E9E9444BFE}"/>
              </a:ext>
            </a:extLst>
          </p:cNvPr>
          <p:cNvSpPr/>
          <p:nvPr/>
        </p:nvSpPr>
        <p:spPr>
          <a:xfrm>
            <a:off x="5373792" y="2898919"/>
            <a:ext cx="441538" cy="298655"/>
          </a:xfrm>
          <a:prstGeom prst="roundRect">
            <a:avLst/>
          </a:prstGeom>
          <a:solidFill>
            <a:schemeClr val="accent1">
              <a:lumMod val="5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a:t>
            </a:r>
          </a:p>
        </p:txBody>
      </p:sp>
      <p:sp>
        <p:nvSpPr>
          <p:cNvPr id="31" name="Rektangel: avrundede hjørner 30">
            <a:extLst>
              <a:ext uri="{FF2B5EF4-FFF2-40B4-BE49-F238E27FC236}">
                <a16:creationId xmlns:a16="http://schemas.microsoft.com/office/drawing/2014/main" id="{0EA8954C-67FA-4AC6-5E04-730BBE1C5CC6}"/>
              </a:ext>
            </a:extLst>
          </p:cNvPr>
          <p:cNvSpPr/>
          <p:nvPr/>
        </p:nvSpPr>
        <p:spPr>
          <a:xfrm>
            <a:off x="11109034" y="3985402"/>
            <a:ext cx="447805" cy="298654"/>
          </a:xfrm>
          <a:prstGeom prst="roundRect">
            <a:avLst/>
          </a:prstGeom>
          <a:solidFill>
            <a:schemeClr val="accent5">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Source Sans Pro"/>
                <a:ea typeface="+mn-ea"/>
                <a:cs typeface="+mn-cs"/>
              </a:rPr>
              <a:t>6%</a:t>
            </a:r>
          </a:p>
        </p:txBody>
      </p:sp>
      <p:sp>
        <p:nvSpPr>
          <p:cNvPr id="32" name="Rektangel: avrundede hjørner 31">
            <a:extLst>
              <a:ext uri="{FF2B5EF4-FFF2-40B4-BE49-F238E27FC236}">
                <a16:creationId xmlns:a16="http://schemas.microsoft.com/office/drawing/2014/main" id="{1FF343B4-AE0C-4B73-4069-1F8B98C71536}"/>
              </a:ext>
            </a:extLst>
          </p:cNvPr>
          <p:cNvSpPr/>
          <p:nvPr/>
        </p:nvSpPr>
        <p:spPr>
          <a:xfrm>
            <a:off x="10583699" y="3975502"/>
            <a:ext cx="447805" cy="298654"/>
          </a:xfrm>
          <a:prstGeom prst="roundRect">
            <a:avLst/>
          </a:prstGeom>
          <a:solidFill>
            <a:schemeClr val="accent5">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Source Sans Pro"/>
                <a:ea typeface="+mn-ea"/>
                <a:cs typeface="+mn-cs"/>
              </a:rPr>
              <a:t>35%</a:t>
            </a:r>
          </a:p>
        </p:txBody>
      </p:sp>
      <p:sp>
        <p:nvSpPr>
          <p:cNvPr id="33" name="Rektangel: avrundede hjørner 32">
            <a:extLst>
              <a:ext uri="{FF2B5EF4-FFF2-40B4-BE49-F238E27FC236}">
                <a16:creationId xmlns:a16="http://schemas.microsoft.com/office/drawing/2014/main" id="{7B697ABF-DA9A-9524-D759-99794AFEE1E7}"/>
              </a:ext>
            </a:extLst>
          </p:cNvPr>
          <p:cNvSpPr/>
          <p:nvPr/>
        </p:nvSpPr>
        <p:spPr>
          <a:xfrm>
            <a:off x="10066666" y="3971160"/>
            <a:ext cx="447805" cy="298654"/>
          </a:xfrm>
          <a:prstGeom prst="roundRect">
            <a:avLst/>
          </a:prstGeom>
          <a:solidFill>
            <a:schemeClr val="accent5">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Source Sans Pro"/>
                <a:ea typeface="+mn-ea"/>
                <a:cs typeface="+mn-cs"/>
              </a:rPr>
              <a:t>48%</a:t>
            </a:r>
          </a:p>
        </p:txBody>
      </p:sp>
      <p:sp>
        <p:nvSpPr>
          <p:cNvPr id="34" name="Rektangel: avrundede hjørner 33">
            <a:extLst>
              <a:ext uri="{FF2B5EF4-FFF2-40B4-BE49-F238E27FC236}">
                <a16:creationId xmlns:a16="http://schemas.microsoft.com/office/drawing/2014/main" id="{CCA3FA3E-DA37-293D-3379-97F0B05ECF74}"/>
              </a:ext>
            </a:extLst>
          </p:cNvPr>
          <p:cNvSpPr/>
          <p:nvPr/>
        </p:nvSpPr>
        <p:spPr>
          <a:xfrm>
            <a:off x="9545482" y="3995360"/>
            <a:ext cx="447805" cy="298654"/>
          </a:xfrm>
          <a:prstGeom prst="roundRect">
            <a:avLst/>
          </a:prstGeom>
          <a:solidFill>
            <a:schemeClr val="accent5">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Source Sans Pro"/>
                <a:ea typeface="+mn-ea"/>
                <a:cs typeface="+mn-cs"/>
              </a:rPr>
              <a:t>11%</a:t>
            </a:r>
          </a:p>
        </p:txBody>
      </p:sp>
      <p:sp>
        <p:nvSpPr>
          <p:cNvPr id="35" name="Rektangel: avrundede hjørner 34">
            <a:extLst>
              <a:ext uri="{FF2B5EF4-FFF2-40B4-BE49-F238E27FC236}">
                <a16:creationId xmlns:a16="http://schemas.microsoft.com/office/drawing/2014/main" id="{1C6559F6-085D-B4B3-9062-9000387E0B3F}"/>
              </a:ext>
            </a:extLst>
          </p:cNvPr>
          <p:cNvSpPr/>
          <p:nvPr/>
        </p:nvSpPr>
        <p:spPr>
          <a:xfrm>
            <a:off x="11128372" y="3457418"/>
            <a:ext cx="447805" cy="283906"/>
          </a:xfrm>
          <a:prstGeom prst="roundRect">
            <a:avLst/>
          </a:prstGeom>
          <a:solidFill>
            <a:schemeClr val="accent5">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a:t>
            </a:r>
          </a:p>
        </p:txBody>
      </p:sp>
      <p:sp>
        <p:nvSpPr>
          <p:cNvPr id="36" name="Rektangel: avrundede hjørner 35">
            <a:extLst>
              <a:ext uri="{FF2B5EF4-FFF2-40B4-BE49-F238E27FC236}">
                <a16:creationId xmlns:a16="http://schemas.microsoft.com/office/drawing/2014/main" id="{FC7F72C2-A353-A386-F7B0-B989CE18021C}"/>
              </a:ext>
            </a:extLst>
          </p:cNvPr>
          <p:cNvSpPr/>
          <p:nvPr/>
        </p:nvSpPr>
        <p:spPr>
          <a:xfrm>
            <a:off x="10574260" y="3454661"/>
            <a:ext cx="447805" cy="283906"/>
          </a:xfrm>
          <a:prstGeom prst="roundRect">
            <a:avLst/>
          </a:prstGeom>
          <a:solidFill>
            <a:schemeClr val="accent5">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62%</a:t>
            </a:r>
          </a:p>
        </p:txBody>
      </p:sp>
      <p:sp>
        <p:nvSpPr>
          <p:cNvPr id="37" name="Rektangel: avrundede hjørner 36">
            <a:extLst>
              <a:ext uri="{FF2B5EF4-FFF2-40B4-BE49-F238E27FC236}">
                <a16:creationId xmlns:a16="http://schemas.microsoft.com/office/drawing/2014/main" id="{D70B26DB-BB93-9B88-CBBE-FA6F3CDE6D3D}"/>
              </a:ext>
            </a:extLst>
          </p:cNvPr>
          <p:cNvSpPr/>
          <p:nvPr/>
        </p:nvSpPr>
        <p:spPr>
          <a:xfrm>
            <a:off x="10075023" y="3454661"/>
            <a:ext cx="447805" cy="283906"/>
          </a:xfrm>
          <a:prstGeom prst="roundRect">
            <a:avLst/>
          </a:prstGeom>
          <a:solidFill>
            <a:schemeClr val="accent5">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35%</a:t>
            </a:r>
          </a:p>
        </p:txBody>
      </p:sp>
      <p:sp>
        <p:nvSpPr>
          <p:cNvPr id="38" name="Rektangel: avrundede hjørner 37">
            <a:extLst>
              <a:ext uri="{FF2B5EF4-FFF2-40B4-BE49-F238E27FC236}">
                <a16:creationId xmlns:a16="http://schemas.microsoft.com/office/drawing/2014/main" id="{0E5ACCAF-5460-E079-26B1-01DA13CB16CA}"/>
              </a:ext>
            </a:extLst>
          </p:cNvPr>
          <p:cNvSpPr/>
          <p:nvPr/>
        </p:nvSpPr>
        <p:spPr>
          <a:xfrm>
            <a:off x="9540986" y="3457869"/>
            <a:ext cx="447805" cy="283906"/>
          </a:xfrm>
          <a:prstGeom prst="roundRect">
            <a:avLst/>
          </a:prstGeom>
          <a:solidFill>
            <a:schemeClr val="accent5">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2%</a:t>
            </a:r>
          </a:p>
        </p:txBody>
      </p:sp>
      <p:sp>
        <p:nvSpPr>
          <p:cNvPr id="39" name="TekstSylinder 38">
            <a:extLst>
              <a:ext uri="{FF2B5EF4-FFF2-40B4-BE49-F238E27FC236}">
                <a16:creationId xmlns:a16="http://schemas.microsoft.com/office/drawing/2014/main" id="{A1873D6A-0DAE-008D-C86A-1667A2581187}"/>
              </a:ext>
            </a:extLst>
          </p:cNvPr>
          <p:cNvSpPr txBox="1"/>
          <p:nvPr/>
        </p:nvSpPr>
        <p:spPr>
          <a:xfrm>
            <a:off x="829164" y="23376"/>
            <a:ext cx="96247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000000"/>
                </a:solidFill>
                <a:effectLst/>
                <a:uLnTx/>
                <a:uFillTx/>
                <a:latin typeface="Source Sans Pro"/>
                <a:ea typeface="+mn-ea"/>
                <a:cs typeface="+mn-cs"/>
              </a:rPr>
              <a:t>Alle kombinasjoner (alle skredproblemer N=7041)</a:t>
            </a:r>
          </a:p>
        </p:txBody>
      </p:sp>
      <p:sp>
        <p:nvSpPr>
          <p:cNvPr id="40" name="Rektangel: avrundede hjørner 39">
            <a:extLst>
              <a:ext uri="{FF2B5EF4-FFF2-40B4-BE49-F238E27FC236}">
                <a16:creationId xmlns:a16="http://schemas.microsoft.com/office/drawing/2014/main" id="{3C18E25C-8AC9-024C-13D7-D84227A303C0}"/>
              </a:ext>
            </a:extLst>
          </p:cNvPr>
          <p:cNvSpPr/>
          <p:nvPr/>
        </p:nvSpPr>
        <p:spPr>
          <a:xfrm>
            <a:off x="10574260" y="2915353"/>
            <a:ext cx="447805" cy="298655"/>
          </a:xfrm>
          <a:prstGeom prst="roundRect">
            <a:avLst/>
          </a:prstGeom>
          <a:solidFill>
            <a:schemeClr val="accent5">
              <a:lumMod val="5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a:t>
            </a:r>
          </a:p>
        </p:txBody>
      </p:sp>
      <p:sp>
        <p:nvSpPr>
          <p:cNvPr id="41" name="Rektangel: avrundede hjørner 40">
            <a:extLst>
              <a:ext uri="{FF2B5EF4-FFF2-40B4-BE49-F238E27FC236}">
                <a16:creationId xmlns:a16="http://schemas.microsoft.com/office/drawing/2014/main" id="{F69681FB-FBF5-B132-8512-210C10ABFC6C}"/>
              </a:ext>
            </a:extLst>
          </p:cNvPr>
          <p:cNvSpPr/>
          <p:nvPr/>
        </p:nvSpPr>
        <p:spPr>
          <a:xfrm>
            <a:off x="8483779" y="3988996"/>
            <a:ext cx="447805" cy="298654"/>
          </a:xfrm>
          <a:prstGeom prst="roundRect">
            <a:avLst/>
          </a:prstGeom>
          <a:solidFill>
            <a:schemeClr val="accent5">
              <a:lumMod val="60000"/>
              <a:lumOff val="4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Source Sans Pro"/>
                <a:ea typeface="+mn-ea"/>
                <a:cs typeface="+mn-cs"/>
              </a:rPr>
              <a:t>100%</a:t>
            </a:r>
          </a:p>
        </p:txBody>
      </p:sp>
      <p:sp>
        <p:nvSpPr>
          <p:cNvPr id="42" name="Rektangel: avrundede hjørner 41">
            <a:extLst>
              <a:ext uri="{FF2B5EF4-FFF2-40B4-BE49-F238E27FC236}">
                <a16:creationId xmlns:a16="http://schemas.microsoft.com/office/drawing/2014/main" id="{9FEE58A4-A142-8552-B7B3-650413848678}"/>
              </a:ext>
            </a:extLst>
          </p:cNvPr>
          <p:cNvSpPr/>
          <p:nvPr/>
        </p:nvSpPr>
        <p:spPr>
          <a:xfrm>
            <a:off x="8482178" y="3424701"/>
            <a:ext cx="447805" cy="283906"/>
          </a:xfrm>
          <a:prstGeom prst="roundRect">
            <a:avLst/>
          </a:prstGeom>
          <a:solidFill>
            <a:schemeClr val="accent5">
              <a:lumMod val="75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a:t>
            </a:r>
          </a:p>
        </p:txBody>
      </p:sp>
      <p:sp>
        <p:nvSpPr>
          <p:cNvPr id="43" name="Rektangel: avrundede hjørner 42">
            <a:extLst>
              <a:ext uri="{FF2B5EF4-FFF2-40B4-BE49-F238E27FC236}">
                <a16:creationId xmlns:a16="http://schemas.microsoft.com/office/drawing/2014/main" id="{A272C37E-5637-E705-79EE-9131D36E0B86}"/>
              </a:ext>
            </a:extLst>
          </p:cNvPr>
          <p:cNvSpPr/>
          <p:nvPr/>
        </p:nvSpPr>
        <p:spPr>
          <a:xfrm>
            <a:off x="8495386" y="2880920"/>
            <a:ext cx="447805" cy="298655"/>
          </a:xfrm>
          <a:prstGeom prst="roundRect">
            <a:avLst/>
          </a:prstGeom>
          <a:solidFill>
            <a:schemeClr val="accent5">
              <a:lumMod val="50000"/>
            </a:schemeClr>
          </a:solidFill>
          <a:ln w="19050"/>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FF"/>
                </a:solidFill>
                <a:effectLst/>
                <a:uLnTx/>
                <a:uFillTx/>
                <a:latin typeface="Source Sans Pro"/>
                <a:ea typeface="+mn-ea"/>
                <a:cs typeface="+mn-cs"/>
              </a:rPr>
              <a:t>100 %</a:t>
            </a:r>
          </a:p>
        </p:txBody>
      </p:sp>
    </p:spTree>
    <p:extLst>
      <p:ext uri="{BB962C8B-B14F-4D97-AF65-F5344CB8AC3E}">
        <p14:creationId xmlns:p14="http://schemas.microsoft.com/office/powerpoint/2010/main" val="2113526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 av faregradskalaen som snøskredvarslingen bruker.">
            <a:extLst>
              <a:ext uri="{FF2B5EF4-FFF2-40B4-BE49-F238E27FC236}">
                <a16:creationId xmlns:a16="http://schemas.microsoft.com/office/drawing/2014/main" id="{815F1590-2B83-69CB-7E7E-11E307774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1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vrundet rektangel 4">
            <a:extLst>
              <a:ext uri="{FF2B5EF4-FFF2-40B4-BE49-F238E27FC236}">
                <a16:creationId xmlns:a16="http://schemas.microsoft.com/office/drawing/2014/main" id="{BA0D7ADB-83FB-6F1D-3091-B26E087369F8}"/>
              </a:ext>
            </a:extLst>
          </p:cNvPr>
          <p:cNvSpPr/>
          <p:nvPr/>
        </p:nvSpPr>
        <p:spPr>
          <a:xfrm>
            <a:off x="8189413" y="1006965"/>
            <a:ext cx="2472836" cy="554461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76196" cap="flat">
            <a:solidFill>
              <a:srgbClr val="666666"/>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nb-NO">
              <a:solidFill>
                <a:srgbClr val="FFFFFF"/>
              </a:solidFill>
              <a:latin typeface="Arial"/>
            </a:endParaRPr>
          </a:p>
        </p:txBody>
      </p:sp>
      <p:sp>
        <p:nvSpPr>
          <p:cNvPr id="3" name="Avrundet rektangel 5">
            <a:extLst>
              <a:ext uri="{FF2B5EF4-FFF2-40B4-BE49-F238E27FC236}">
                <a16:creationId xmlns:a16="http://schemas.microsoft.com/office/drawing/2014/main" id="{B5CC4101-0684-1420-9394-FDAC001EF2AC}"/>
              </a:ext>
            </a:extLst>
          </p:cNvPr>
          <p:cNvSpPr/>
          <p:nvPr/>
        </p:nvSpPr>
        <p:spPr>
          <a:xfrm>
            <a:off x="6468951" y="1006965"/>
            <a:ext cx="1720461" cy="554461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76196" cap="flat">
            <a:solidFill>
              <a:srgbClr val="666666"/>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nb-NO">
              <a:solidFill>
                <a:srgbClr val="FFFFFF"/>
              </a:solidFill>
              <a:latin typeface="Arial"/>
            </a:endParaRPr>
          </a:p>
        </p:txBody>
      </p:sp>
    </p:spTree>
    <p:extLst>
      <p:ext uri="{BB962C8B-B14F-4D97-AF65-F5344CB8AC3E}">
        <p14:creationId xmlns:p14="http://schemas.microsoft.com/office/powerpoint/2010/main" val="1204785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3540-E312-4240-801D-88EFC020E0B2}"/>
              </a:ext>
            </a:extLst>
          </p:cNvPr>
          <p:cNvSpPr>
            <a:spLocks noGrp="1"/>
          </p:cNvSpPr>
          <p:nvPr>
            <p:ph type="title"/>
          </p:nvPr>
        </p:nvSpPr>
        <p:spPr>
          <a:xfrm>
            <a:off x="838200" y="295453"/>
            <a:ext cx="10515600" cy="1325563"/>
          </a:xfrm>
        </p:spPr>
        <p:txBody>
          <a:bodyPr/>
          <a:lstStyle/>
          <a:p>
            <a:r>
              <a:rPr lang="en-US" dirty="0" err="1">
                <a:latin typeface="Unica One"/>
              </a:rPr>
              <a:t>Sammendrag</a:t>
            </a:r>
            <a:endParaRPr lang="en-US" dirty="0">
              <a:latin typeface="Unica One"/>
            </a:endParaRPr>
          </a:p>
        </p:txBody>
      </p:sp>
      <p:sp>
        <p:nvSpPr>
          <p:cNvPr id="4" name="Plassholder for innhold 2">
            <a:extLst>
              <a:ext uri="{FF2B5EF4-FFF2-40B4-BE49-F238E27FC236}">
                <a16:creationId xmlns:a16="http://schemas.microsoft.com/office/drawing/2014/main" id="{E728A964-6BC4-4F78-BE28-9BD5CDC288E0}"/>
              </a:ext>
            </a:extLst>
          </p:cNvPr>
          <p:cNvSpPr txBox="1">
            <a:spLocks/>
          </p:cNvSpPr>
          <p:nvPr/>
        </p:nvSpPr>
        <p:spPr>
          <a:xfrm>
            <a:off x="875209" y="2050765"/>
            <a:ext cx="10515600" cy="535531"/>
          </a:xfrm>
          <a:prstGeom prst="rect">
            <a:avLst/>
          </a:prstGeom>
          <a:solidFill>
            <a:schemeClr val="accent2"/>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dirty="0"/>
              <a:t>Valg av område og minimum-enhet er viktig for konsise varsel.</a:t>
            </a:r>
            <a:endParaRPr lang="nb-NO" sz="3200" dirty="0">
              <a:cs typeface="Calibri"/>
            </a:endParaRPr>
          </a:p>
        </p:txBody>
      </p:sp>
    </p:spTree>
    <p:extLst>
      <p:ext uri="{BB962C8B-B14F-4D97-AF65-F5344CB8AC3E}">
        <p14:creationId xmlns:p14="http://schemas.microsoft.com/office/powerpoint/2010/main" val="250409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3540-E312-4240-801D-88EFC020E0B2}"/>
              </a:ext>
            </a:extLst>
          </p:cNvPr>
          <p:cNvSpPr>
            <a:spLocks noGrp="1"/>
          </p:cNvSpPr>
          <p:nvPr>
            <p:ph type="title"/>
          </p:nvPr>
        </p:nvSpPr>
        <p:spPr>
          <a:xfrm>
            <a:off x="838200" y="295453"/>
            <a:ext cx="10515600" cy="1325563"/>
          </a:xfrm>
        </p:spPr>
        <p:txBody>
          <a:bodyPr/>
          <a:lstStyle/>
          <a:p>
            <a:r>
              <a:rPr lang="en-US" dirty="0" err="1">
                <a:latin typeface="Unica One"/>
              </a:rPr>
              <a:t>Sammendrag</a:t>
            </a:r>
            <a:endParaRPr lang="en-US" dirty="0">
              <a:latin typeface="Unica One"/>
            </a:endParaRPr>
          </a:p>
        </p:txBody>
      </p:sp>
      <p:sp>
        <p:nvSpPr>
          <p:cNvPr id="4" name="Plassholder for innhold 2">
            <a:extLst>
              <a:ext uri="{FF2B5EF4-FFF2-40B4-BE49-F238E27FC236}">
                <a16:creationId xmlns:a16="http://schemas.microsoft.com/office/drawing/2014/main" id="{E728A964-6BC4-4F78-BE28-9BD5CDC288E0}"/>
              </a:ext>
            </a:extLst>
          </p:cNvPr>
          <p:cNvSpPr txBox="1">
            <a:spLocks/>
          </p:cNvSpPr>
          <p:nvPr/>
        </p:nvSpPr>
        <p:spPr>
          <a:xfrm>
            <a:off x="875209" y="2050765"/>
            <a:ext cx="10515600" cy="535531"/>
          </a:xfrm>
          <a:prstGeom prst="rect">
            <a:avLst/>
          </a:prstGeom>
          <a:solidFill>
            <a:schemeClr val="accent3"/>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err="1"/>
              <a:t>Valg</a:t>
            </a:r>
            <a:r>
              <a:rPr lang="en-US" sz="3200" dirty="0"/>
              <a:t> av </a:t>
            </a:r>
            <a:r>
              <a:rPr lang="en-US" sz="3200" dirty="0" err="1"/>
              <a:t>område</a:t>
            </a:r>
            <a:r>
              <a:rPr lang="en-US" sz="3200" dirty="0"/>
              <a:t> og minimum-</a:t>
            </a:r>
            <a:r>
              <a:rPr lang="en-US" sz="3200" dirty="0" err="1"/>
              <a:t>enhet</a:t>
            </a:r>
            <a:r>
              <a:rPr lang="en-US" sz="3200" dirty="0"/>
              <a:t> er </a:t>
            </a:r>
            <a:r>
              <a:rPr lang="en-US" sz="3200" dirty="0" err="1"/>
              <a:t>viktig</a:t>
            </a:r>
            <a:r>
              <a:rPr lang="en-US" sz="3200" dirty="0"/>
              <a:t> for </a:t>
            </a:r>
            <a:r>
              <a:rPr lang="en-US" sz="3200" dirty="0" err="1"/>
              <a:t>konsise</a:t>
            </a:r>
            <a:r>
              <a:rPr lang="en-US" sz="3200" dirty="0"/>
              <a:t> </a:t>
            </a:r>
            <a:r>
              <a:rPr lang="en-US" sz="3200" dirty="0" err="1"/>
              <a:t>varsel</a:t>
            </a:r>
            <a:r>
              <a:rPr lang="en-US" sz="3200" dirty="0"/>
              <a:t>.</a:t>
            </a:r>
            <a:endParaRPr lang="en-US" sz="3200" dirty="0">
              <a:cs typeface="Calibri"/>
            </a:endParaRPr>
          </a:p>
        </p:txBody>
      </p:sp>
      <p:sp>
        <p:nvSpPr>
          <p:cNvPr id="5" name="Plassholder for innhold 2">
            <a:extLst>
              <a:ext uri="{FF2B5EF4-FFF2-40B4-BE49-F238E27FC236}">
                <a16:creationId xmlns:a16="http://schemas.microsoft.com/office/drawing/2014/main" id="{AE17C6E4-C304-424D-B834-83BA7C019B88}"/>
              </a:ext>
            </a:extLst>
          </p:cNvPr>
          <p:cNvSpPr txBox="1">
            <a:spLocks/>
          </p:cNvSpPr>
          <p:nvPr/>
        </p:nvSpPr>
        <p:spPr>
          <a:xfrm>
            <a:off x="875209" y="2875630"/>
            <a:ext cx="10515600" cy="1421928"/>
          </a:xfrm>
          <a:prstGeom prst="rect">
            <a:avLst/>
          </a:prstGeom>
          <a:solidFill>
            <a:schemeClr val="accent2"/>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err="1"/>
              <a:t>Snødekkestabilitet</a:t>
            </a:r>
            <a:r>
              <a:rPr lang="en-US" sz="3200" dirty="0"/>
              <a:t> (utløsbarhet) </a:t>
            </a:r>
            <a:r>
              <a:rPr lang="en-US" sz="3200" dirty="0" err="1"/>
              <a:t>gjelder</a:t>
            </a:r>
            <a:r>
              <a:rPr lang="en-US" sz="3200" dirty="0"/>
              <a:t> for et </a:t>
            </a:r>
            <a:r>
              <a:rPr lang="en-US" sz="3200" dirty="0" err="1"/>
              <a:t>punkt</a:t>
            </a:r>
            <a:r>
              <a:rPr lang="en-US" sz="3200" dirty="0"/>
              <a:t> – </a:t>
            </a:r>
            <a:r>
              <a:rPr lang="en-US" sz="3200" dirty="0" err="1"/>
              <a:t>informasjon</a:t>
            </a:r>
            <a:r>
              <a:rPr lang="en-US" sz="3200" dirty="0"/>
              <a:t> om </a:t>
            </a:r>
            <a:r>
              <a:rPr lang="en-US" sz="3200" dirty="0" err="1"/>
              <a:t>hvor</a:t>
            </a:r>
            <a:r>
              <a:rPr lang="en-US" sz="3200" dirty="0"/>
              <a:t> </a:t>
            </a:r>
            <a:r>
              <a:rPr lang="en-US" sz="3200" dirty="0" err="1"/>
              <a:t>hyppig</a:t>
            </a:r>
            <a:r>
              <a:rPr lang="en-US" sz="3200" dirty="0"/>
              <a:t> det </a:t>
            </a:r>
            <a:r>
              <a:rPr lang="en-US" sz="3200" dirty="0" err="1"/>
              <a:t>forekommer</a:t>
            </a:r>
            <a:r>
              <a:rPr lang="en-US" sz="3200" dirty="0"/>
              <a:t> ligger </a:t>
            </a:r>
            <a:r>
              <a:rPr lang="en-US" sz="3200" dirty="0" err="1"/>
              <a:t>i</a:t>
            </a:r>
            <a:r>
              <a:rPr lang="en-US" sz="3200" dirty="0"/>
              <a:t> </a:t>
            </a:r>
            <a:r>
              <a:rPr lang="en-US" sz="3200" dirty="0" err="1"/>
              <a:t>utbredelsen</a:t>
            </a:r>
            <a:r>
              <a:rPr lang="en-US" sz="3200" dirty="0"/>
              <a:t>.</a:t>
            </a:r>
            <a:endParaRPr lang="en-US" sz="3200" dirty="0">
              <a:cs typeface="Calibri"/>
            </a:endParaRPr>
          </a:p>
        </p:txBody>
      </p:sp>
    </p:spTree>
    <p:extLst>
      <p:ext uri="{BB962C8B-B14F-4D97-AF65-F5344CB8AC3E}">
        <p14:creationId xmlns:p14="http://schemas.microsoft.com/office/powerpoint/2010/main" val="4202315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3540-E312-4240-801D-88EFC020E0B2}"/>
              </a:ext>
            </a:extLst>
          </p:cNvPr>
          <p:cNvSpPr>
            <a:spLocks noGrp="1"/>
          </p:cNvSpPr>
          <p:nvPr>
            <p:ph type="title"/>
          </p:nvPr>
        </p:nvSpPr>
        <p:spPr>
          <a:xfrm>
            <a:off x="838200" y="295453"/>
            <a:ext cx="10515600" cy="1325563"/>
          </a:xfrm>
        </p:spPr>
        <p:txBody>
          <a:bodyPr/>
          <a:lstStyle/>
          <a:p>
            <a:r>
              <a:rPr lang="en-US" dirty="0" err="1">
                <a:latin typeface="Unica One"/>
              </a:rPr>
              <a:t>Sammendrag</a:t>
            </a:r>
            <a:endParaRPr lang="en-US" dirty="0">
              <a:latin typeface="Unica One"/>
            </a:endParaRPr>
          </a:p>
        </p:txBody>
      </p:sp>
      <p:sp>
        <p:nvSpPr>
          <p:cNvPr id="4" name="Plassholder for innhold 2">
            <a:extLst>
              <a:ext uri="{FF2B5EF4-FFF2-40B4-BE49-F238E27FC236}">
                <a16:creationId xmlns:a16="http://schemas.microsoft.com/office/drawing/2014/main" id="{E728A964-6BC4-4F78-BE28-9BD5CDC288E0}"/>
              </a:ext>
            </a:extLst>
          </p:cNvPr>
          <p:cNvSpPr txBox="1">
            <a:spLocks/>
          </p:cNvSpPr>
          <p:nvPr/>
        </p:nvSpPr>
        <p:spPr>
          <a:xfrm>
            <a:off x="875209" y="2050765"/>
            <a:ext cx="10515600" cy="535531"/>
          </a:xfrm>
          <a:prstGeom prst="rect">
            <a:avLst/>
          </a:prstGeom>
          <a:solidFill>
            <a:schemeClr val="accent3"/>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err="1"/>
              <a:t>Valg</a:t>
            </a:r>
            <a:r>
              <a:rPr lang="en-US" sz="3200" dirty="0"/>
              <a:t> av </a:t>
            </a:r>
            <a:r>
              <a:rPr lang="en-US" sz="3200" dirty="0" err="1"/>
              <a:t>område</a:t>
            </a:r>
            <a:r>
              <a:rPr lang="en-US" sz="3200" dirty="0"/>
              <a:t> og minimum-</a:t>
            </a:r>
            <a:r>
              <a:rPr lang="en-US" sz="3200" dirty="0" err="1"/>
              <a:t>enhet</a:t>
            </a:r>
            <a:r>
              <a:rPr lang="en-US" sz="3200" dirty="0"/>
              <a:t> er </a:t>
            </a:r>
            <a:r>
              <a:rPr lang="en-US" sz="3200" dirty="0" err="1"/>
              <a:t>viktig</a:t>
            </a:r>
            <a:r>
              <a:rPr lang="en-US" sz="3200" dirty="0"/>
              <a:t> for </a:t>
            </a:r>
            <a:r>
              <a:rPr lang="en-US" sz="3200" dirty="0" err="1"/>
              <a:t>konsise</a:t>
            </a:r>
            <a:r>
              <a:rPr lang="en-US" sz="3200" dirty="0"/>
              <a:t> </a:t>
            </a:r>
            <a:r>
              <a:rPr lang="en-US" sz="3200" dirty="0" err="1"/>
              <a:t>varsel</a:t>
            </a:r>
            <a:r>
              <a:rPr lang="en-US" sz="3200" dirty="0"/>
              <a:t>.</a:t>
            </a:r>
            <a:endParaRPr lang="en-US" sz="3200" dirty="0">
              <a:cs typeface="Calibri"/>
            </a:endParaRPr>
          </a:p>
        </p:txBody>
      </p:sp>
      <p:sp>
        <p:nvSpPr>
          <p:cNvPr id="5" name="Plassholder for innhold 2">
            <a:extLst>
              <a:ext uri="{FF2B5EF4-FFF2-40B4-BE49-F238E27FC236}">
                <a16:creationId xmlns:a16="http://schemas.microsoft.com/office/drawing/2014/main" id="{AE17C6E4-C304-424D-B834-83BA7C019B88}"/>
              </a:ext>
            </a:extLst>
          </p:cNvPr>
          <p:cNvSpPr txBox="1">
            <a:spLocks/>
          </p:cNvSpPr>
          <p:nvPr/>
        </p:nvSpPr>
        <p:spPr>
          <a:xfrm>
            <a:off x="875209" y="2875630"/>
            <a:ext cx="10515600" cy="1421928"/>
          </a:xfrm>
          <a:prstGeom prst="rect">
            <a:avLst/>
          </a:prstGeom>
          <a:solidFill>
            <a:schemeClr val="accent3"/>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err="1"/>
              <a:t>Snødekkestabilitet</a:t>
            </a:r>
            <a:r>
              <a:rPr lang="en-US" sz="3200" dirty="0"/>
              <a:t> (utløsbarhet) </a:t>
            </a:r>
            <a:r>
              <a:rPr lang="en-US" sz="3200" dirty="0" err="1"/>
              <a:t>gjelder</a:t>
            </a:r>
            <a:r>
              <a:rPr lang="en-US" sz="3200" dirty="0"/>
              <a:t> for et </a:t>
            </a:r>
            <a:r>
              <a:rPr lang="en-US" sz="3200" dirty="0" err="1"/>
              <a:t>punkt</a:t>
            </a:r>
            <a:r>
              <a:rPr lang="en-US" sz="3200" dirty="0"/>
              <a:t> – </a:t>
            </a:r>
            <a:r>
              <a:rPr lang="en-US" sz="3200" dirty="0" err="1"/>
              <a:t>informasjon</a:t>
            </a:r>
            <a:r>
              <a:rPr lang="en-US" sz="3200" dirty="0"/>
              <a:t> om </a:t>
            </a:r>
            <a:r>
              <a:rPr lang="en-US" sz="3200" dirty="0" err="1"/>
              <a:t>hvor</a:t>
            </a:r>
            <a:r>
              <a:rPr lang="en-US" sz="3200" dirty="0"/>
              <a:t> </a:t>
            </a:r>
            <a:r>
              <a:rPr lang="en-US" sz="3200" dirty="0" err="1"/>
              <a:t>hyppig</a:t>
            </a:r>
            <a:r>
              <a:rPr lang="en-US" sz="3200" dirty="0"/>
              <a:t> det </a:t>
            </a:r>
            <a:r>
              <a:rPr lang="en-US" sz="3200" dirty="0" err="1"/>
              <a:t>forekommer</a:t>
            </a:r>
            <a:r>
              <a:rPr lang="en-US" sz="3200" dirty="0"/>
              <a:t> ligger </a:t>
            </a:r>
            <a:r>
              <a:rPr lang="en-US" sz="3200" dirty="0" err="1"/>
              <a:t>i</a:t>
            </a:r>
            <a:r>
              <a:rPr lang="en-US" sz="3200" dirty="0"/>
              <a:t> </a:t>
            </a:r>
            <a:r>
              <a:rPr lang="en-US" sz="3200" dirty="0" err="1"/>
              <a:t>utbredelsen</a:t>
            </a:r>
            <a:r>
              <a:rPr lang="en-US" sz="3200" dirty="0"/>
              <a:t>.</a:t>
            </a:r>
            <a:endParaRPr lang="en-US" sz="3200" dirty="0">
              <a:cs typeface="Calibri"/>
            </a:endParaRPr>
          </a:p>
        </p:txBody>
      </p:sp>
      <p:sp>
        <p:nvSpPr>
          <p:cNvPr id="7" name="Plassholder for innhold 2">
            <a:extLst>
              <a:ext uri="{FF2B5EF4-FFF2-40B4-BE49-F238E27FC236}">
                <a16:creationId xmlns:a16="http://schemas.microsoft.com/office/drawing/2014/main" id="{69F58F45-B323-484F-AD22-9F08831F576F}"/>
              </a:ext>
            </a:extLst>
          </p:cNvPr>
          <p:cNvSpPr txBox="1">
            <a:spLocks/>
          </p:cNvSpPr>
          <p:nvPr/>
        </p:nvSpPr>
        <p:spPr>
          <a:xfrm>
            <a:off x="875209" y="4586892"/>
            <a:ext cx="10515600" cy="1106970"/>
          </a:xfrm>
          <a:prstGeom prst="rect">
            <a:avLst/>
          </a:prstGeom>
          <a:solidFill>
            <a:schemeClr val="accent2"/>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err="1"/>
              <a:t>Størst</a:t>
            </a:r>
            <a:r>
              <a:rPr lang="en-US" sz="3200" dirty="0"/>
              <a:t> </a:t>
            </a:r>
            <a:r>
              <a:rPr lang="en-US" sz="3200" dirty="0" err="1"/>
              <a:t>forventet</a:t>
            </a:r>
            <a:r>
              <a:rPr lang="en-US" sz="3200" dirty="0"/>
              <a:t> </a:t>
            </a:r>
            <a:r>
              <a:rPr lang="en-US" sz="3200" dirty="0" err="1"/>
              <a:t>skredstørrelse</a:t>
            </a:r>
            <a:r>
              <a:rPr lang="en-US" sz="3200" dirty="0"/>
              <a:t> </a:t>
            </a:r>
            <a:r>
              <a:rPr lang="en-US" sz="3200" dirty="0" err="1"/>
              <a:t>skal</a:t>
            </a:r>
            <a:r>
              <a:rPr lang="en-US" sz="3200" dirty="0"/>
              <a:t> </a:t>
            </a:r>
            <a:r>
              <a:rPr lang="en-US" sz="3200" dirty="0" err="1"/>
              <a:t>brukes</a:t>
            </a:r>
            <a:r>
              <a:rPr lang="en-US" sz="3200" dirty="0"/>
              <a:t>.</a:t>
            </a:r>
          </a:p>
          <a:p>
            <a:pPr marL="0" indent="0">
              <a:buNone/>
            </a:pPr>
            <a:r>
              <a:rPr lang="en-US" sz="3200" dirty="0"/>
              <a:t>(</a:t>
            </a:r>
            <a:r>
              <a:rPr lang="en-US" sz="3200" dirty="0" err="1"/>
              <a:t>Altså</a:t>
            </a:r>
            <a:r>
              <a:rPr lang="en-US" sz="3200" dirty="0"/>
              <a:t> den </a:t>
            </a:r>
            <a:r>
              <a:rPr lang="en-US" sz="3200" dirty="0" err="1"/>
              <a:t>største</a:t>
            </a:r>
            <a:r>
              <a:rPr lang="en-US" sz="3200" dirty="0"/>
              <a:t> </a:t>
            </a:r>
            <a:r>
              <a:rPr lang="en-US" sz="3200" dirty="0" err="1"/>
              <a:t>størrelsen</a:t>
            </a:r>
            <a:r>
              <a:rPr lang="en-US" sz="3200" dirty="0"/>
              <a:t> </a:t>
            </a:r>
            <a:r>
              <a:rPr lang="en-US" sz="3200" dirty="0" err="1"/>
              <a:t>som</a:t>
            </a:r>
            <a:r>
              <a:rPr lang="en-US" sz="3200" dirty="0"/>
              <a:t> IKKE er USANNSYNLIG)</a:t>
            </a:r>
            <a:endParaRPr lang="en-US" sz="3200" dirty="0">
              <a:cs typeface="Calibri"/>
            </a:endParaRPr>
          </a:p>
        </p:txBody>
      </p:sp>
    </p:spTree>
    <p:extLst>
      <p:ext uri="{BB962C8B-B14F-4D97-AF65-F5344CB8AC3E}">
        <p14:creationId xmlns:p14="http://schemas.microsoft.com/office/powerpoint/2010/main" val="2511035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1B133-D939-1544-9BE6-56ACBDC703B1}"/>
              </a:ext>
            </a:extLst>
          </p:cNvPr>
          <p:cNvSpPr>
            <a:spLocks noGrp="1"/>
          </p:cNvSpPr>
          <p:nvPr>
            <p:ph type="body" sz="quarter" idx="13"/>
          </p:nvPr>
        </p:nvSpPr>
        <p:spPr/>
        <p:txBody>
          <a:bodyPr/>
          <a:lstStyle/>
          <a:p>
            <a:r>
              <a:rPr lang="en-US" dirty="0" err="1"/>
              <a:t>Takk</a:t>
            </a:r>
            <a:r>
              <a:rPr lang="en-US" dirty="0"/>
              <a:t> for </a:t>
            </a:r>
            <a:r>
              <a:rPr lang="en-US" dirty="0" err="1"/>
              <a:t>oppmerksomheten</a:t>
            </a:r>
            <a:endParaRPr lang="en-US" dirty="0"/>
          </a:p>
        </p:txBody>
      </p:sp>
    </p:spTree>
    <p:extLst>
      <p:ext uri="{BB962C8B-B14F-4D97-AF65-F5344CB8AC3E}">
        <p14:creationId xmlns:p14="http://schemas.microsoft.com/office/powerpoint/2010/main" val="42936476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797CE6-5A85-129D-5863-2A8B535FE4CF}"/>
              </a:ext>
            </a:extLst>
          </p:cNvPr>
          <p:cNvSpPr>
            <a:spLocks noGrp="1"/>
          </p:cNvSpPr>
          <p:nvPr>
            <p:ph type="title"/>
          </p:nvPr>
        </p:nvSpPr>
        <p:spPr/>
        <p:txBody>
          <a:bodyPr/>
          <a:lstStyle/>
          <a:p>
            <a:endParaRPr lang="en-US"/>
          </a:p>
        </p:txBody>
      </p:sp>
      <p:graphicFrame>
        <p:nvGraphicFramePr>
          <p:cNvPr id="4" name="Plassholder for innhold 3">
            <a:extLst>
              <a:ext uri="{FF2B5EF4-FFF2-40B4-BE49-F238E27FC236}">
                <a16:creationId xmlns:a16="http://schemas.microsoft.com/office/drawing/2014/main" id="{FAB20D05-DDB4-6F47-A03C-854C8EE73AA6}"/>
              </a:ext>
            </a:extLst>
          </p:cNvPr>
          <p:cNvGraphicFramePr>
            <a:graphicFrameLocks noGrp="1"/>
          </p:cNvGraphicFramePr>
          <p:nvPr>
            <p:ph idx="1"/>
            <p:extLst>
              <p:ext uri="{D42A27DB-BD31-4B8C-83A1-F6EECF244321}">
                <p14:modId xmlns:p14="http://schemas.microsoft.com/office/powerpoint/2010/main" val="954545096"/>
              </p:ext>
            </p:extLst>
          </p:nvPr>
        </p:nvGraphicFramePr>
        <p:xfrm>
          <a:off x="288587" y="102456"/>
          <a:ext cx="11614825" cy="6653088"/>
        </p:xfrm>
        <a:graphic>
          <a:graphicData uri="http://schemas.openxmlformats.org/drawingml/2006/table">
            <a:tbl>
              <a:tblPr firstRow="1" firstCol="1">
                <a:tableStyleId>{F5AB1C69-6EDB-4FF4-983F-18BD219EF322}</a:tableStyleId>
              </a:tblPr>
              <a:tblGrid>
                <a:gridCol w="541124">
                  <a:extLst>
                    <a:ext uri="{9D8B030D-6E8A-4147-A177-3AD203B41FA5}">
                      <a16:colId xmlns:a16="http://schemas.microsoft.com/office/drawing/2014/main" val="3140696825"/>
                    </a:ext>
                  </a:extLst>
                </a:gridCol>
                <a:gridCol w="5114904">
                  <a:extLst>
                    <a:ext uri="{9D8B030D-6E8A-4147-A177-3AD203B41FA5}">
                      <a16:colId xmlns:a16="http://schemas.microsoft.com/office/drawing/2014/main" val="360833508"/>
                    </a:ext>
                  </a:extLst>
                </a:gridCol>
                <a:gridCol w="5958797">
                  <a:extLst>
                    <a:ext uri="{9D8B030D-6E8A-4147-A177-3AD203B41FA5}">
                      <a16:colId xmlns:a16="http://schemas.microsoft.com/office/drawing/2014/main" val="2330988339"/>
                    </a:ext>
                  </a:extLst>
                </a:gridCol>
              </a:tblGrid>
              <a:tr h="176243">
                <a:tc gridSpan="2">
                  <a:txBody>
                    <a:bodyPr/>
                    <a:lstStyle/>
                    <a:p>
                      <a:pPr algn="ctr">
                        <a:lnSpc>
                          <a:spcPct val="107000"/>
                        </a:lnSpc>
                        <a:spcAft>
                          <a:spcPts val="800"/>
                        </a:spcAft>
                      </a:pPr>
                      <a:r>
                        <a:rPr lang="en-US" sz="1400" dirty="0">
                          <a:effectLst/>
                        </a:rPr>
                        <a:t>Task</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hMerge="1">
                  <a:txBody>
                    <a:bodyPr/>
                    <a:lstStyle/>
                    <a:p>
                      <a:endParaRPr lang="en-US"/>
                    </a:p>
                  </a:txBody>
                  <a:tcPr/>
                </a:tc>
                <a:tc>
                  <a:txBody>
                    <a:bodyPr/>
                    <a:lstStyle/>
                    <a:p>
                      <a:pPr algn="ctr">
                        <a:lnSpc>
                          <a:spcPct val="107000"/>
                        </a:lnSpc>
                        <a:spcAft>
                          <a:spcPts val="800"/>
                        </a:spcAft>
                      </a:pPr>
                      <a:r>
                        <a:rPr lang="en-US" sz="1400" dirty="0">
                          <a:effectLst/>
                        </a:rPr>
                        <a:t>Explanation and remarks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2867664258"/>
                  </a:ext>
                </a:extLst>
              </a:tr>
              <a:tr h="1016357">
                <a:tc>
                  <a:txBody>
                    <a:bodyPr/>
                    <a:lstStyle/>
                    <a:p>
                      <a:pPr algn="ctr">
                        <a:lnSpc>
                          <a:spcPct val="107000"/>
                        </a:lnSpc>
                        <a:spcAft>
                          <a:spcPts val="800"/>
                        </a:spcAft>
                      </a:pPr>
                      <a:r>
                        <a:rPr lang="en-US" sz="1400" dirty="0">
                          <a:effectLst/>
                        </a:rPr>
                        <a:t>1</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dirty="0">
                          <a:effectLst/>
                        </a:rPr>
                        <a:t>Assess which avalanche problems are present.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Choose from the avalanche problems defined by EAWS (EAWS 2022)</a:t>
                      </a:r>
                      <a:endParaRPr lang="nb-NO" sz="1400">
                        <a:effectLst/>
                      </a:endParaRPr>
                    </a:p>
                    <a:p>
                      <a:pPr>
                        <a:lnSpc>
                          <a:spcPct val="107000"/>
                        </a:lnSpc>
                        <a:spcAft>
                          <a:spcPts val="800"/>
                        </a:spcAft>
                      </a:pPr>
                      <a:r>
                        <a:rPr lang="en-US" sz="1400">
                          <a:effectLst/>
                        </a:rPr>
                        <a:t> </a:t>
                      </a:r>
                      <a:endParaRPr lang="nb-NO" sz="1400">
                        <a:effectLst/>
                      </a:endParaRPr>
                    </a:p>
                    <a:p>
                      <a:pPr>
                        <a:lnSpc>
                          <a:spcPct val="107000"/>
                        </a:lnSpc>
                        <a:spcAft>
                          <a:spcPts val="800"/>
                        </a:spcAft>
                      </a:pPr>
                      <a:r>
                        <a:rPr lang="en-US" sz="1400">
                          <a:effectLst/>
                        </a:rPr>
                        <a:t> </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3253768491"/>
                  </a:ext>
                </a:extLst>
              </a:tr>
              <a:tr h="176243">
                <a:tc>
                  <a:txBody>
                    <a:bodyPr/>
                    <a:lstStyle/>
                    <a:p>
                      <a:pPr algn="ctr">
                        <a:lnSpc>
                          <a:spcPct val="107000"/>
                        </a:lnSpc>
                        <a:spcAft>
                          <a:spcPts val="800"/>
                        </a:spcAft>
                      </a:pPr>
                      <a:r>
                        <a:rPr lang="en-US" sz="1400" dirty="0">
                          <a:solidFill>
                            <a:schemeClr val="tx2"/>
                          </a:solidFill>
                          <a:effectLst/>
                        </a:rPr>
                        <a:t> </a:t>
                      </a:r>
                      <a:endParaRPr lang="nb-NO"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gridSpan="2">
                  <a:txBody>
                    <a:bodyPr/>
                    <a:lstStyle/>
                    <a:p>
                      <a:pPr>
                        <a:lnSpc>
                          <a:spcPct val="107000"/>
                        </a:lnSpc>
                        <a:spcAft>
                          <a:spcPts val="800"/>
                        </a:spcAft>
                      </a:pPr>
                      <a:r>
                        <a:rPr lang="en-US" sz="1400" dirty="0">
                          <a:solidFill>
                            <a:schemeClr val="tx2"/>
                          </a:solidFill>
                          <a:effectLst/>
                        </a:rPr>
                        <a:t>If no avalanche problems exist, the avalanche danger level is 1-low.</a:t>
                      </a:r>
                      <a:endParaRPr lang="nb-NO"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hMerge="1">
                  <a:txBody>
                    <a:bodyPr/>
                    <a:lstStyle/>
                    <a:p>
                      <a:endParaRPr lang="en-US"/>
                    </a:p>
                  </a:txBody>
                  <a:tcPr/>
                </a:tc>
                <a:extLst>
                  <a:ext uri="{0D108BD9-81ED-4DB2-BD59-A6C34878D82A}">
                    <a16:rowId xmlns:a16="http://schemas.microsoft.com/office/drawing/2014/main" val="1294953743"/>
                  </a:ext>
                </a:extLst>
              </a:tr>
              <a:tr h="729200">
                <a:tc>
                  <a:txBody>
                    <a:bodyPr/>
                    <a:lstStyle/>
                    <a:p>
                      <a:pPr algn="ctr">
                        <a:lnSpc>
                          <a:spcPct val="107000"/>
                        </a:lnSpc>
                        <a:spcAft>
                          <a:spcPts val="800"/>
                        </a:spcAft>
                      </a:pPr>
                      <a:r>
                        <a:rPr lang="en-US" sz="1400" dirty="0">
                          <a:effectLst/>
                        </a:rPr>
                        <a:t>2</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dirty="0">
                          <a:effectLst/>
                        </a:rPr>
                        <a:t>For each of these problems, assess the locations (elevation, aspect) where and time of the day when the problem is present.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u="none" strike="noStrike">
                          <a:effectLst/>
                        </a:rPr>
                        <a:t> </a:t>
                      </a:r>
                      <a:endParaRPr lang="nb-NO" sz="1400">
                        <a:effectLst/>
                      </a:endParaRPr>
                    </a:p>
                    <a:p>
                      <a:pPr>
                        <a:lnSpc>
                          <a:spcPct val="107000"/>
                        </a:lnSpc>
                        <a:spcAft>
                          <a:spcPts val="800"/>
                        </a:spcAft>
                      </a:pPr>
                      <a:r>
                        <a:rPr lang="en-US" sz="1400">
                          <a:effectLst/>
                        </a:rPr>
                        <a:t> </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2449957961"/>
                  </a:ext>
                </a:extLst>
              </a:tr>
              <a:tr h="872778">
                <a:tc>
                  <a:txBody>
                    <a:bodyPr/>
                    <a:lstStyle/>
                    <a:p>
                      <a:pPr algn="ctr">
                        <a:lnSpc>
                          <a:spcPct val="107000"/>
                        </a:lnSpc>
                        <a:spcAft>
                          <a:spcPts val="800"/>
                        </a:spcAft>
                      </a:pPr>
                      <a:r>
                        <a:rPr lang="en-US" sz="1400" dirty="0">
                          <a:effectLst/>
                        </a:rPr>
                        <a:t>3</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For these locations/times assess the classes of snowpack stability.  </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Snowpack stability is related to the question: “What does it take to trigger an avalanche?” </a:t>
                      </a:r>
                      <a:endParaRPr lang="nb-NO" sz="1400">
                        <a:effectLst/>
                      </a:endParaRPr>
                    </a:p>
                    <a:p>
                      <a:pPr>
                        <a:lnSpc>
                          <a:spcPct val="107000"/>
                        </a:lnSpc>
                        <a:spcAft>
                          <a:spcPts val="800"/>
                        </a:spcAft>
                      </a:pPr>
                      <a:r>
                        <a:rPr lang="en-US" sz="1400">
                          <a:effectLst/>
                        </a:rPr>
                        <a:t>Often, the locations with the lowest snowpack stability are decisive.</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1316810986"/>
                  </a:ext>
                </a:extLst>
              </a:tr>
              <a:tr h="544880">
                <a:tc>
                  <a:txBody>
                    <a:bodyPr/>
                    <a:lstStyle/>
                    <a:p>
                      <a:pPr algn="ctr">
                        <a:lnSpc>
                          <a:spcPct val="107000"/>
                        </a:lnSpc>
                        <a:spcAft>
                          <a:spcPts val="800"/>
                        </a:spcAft>
                      </a:pPr>
                      <a:r>
                        <a:rPr lang="en-US" sz="1400">
                          <a:effectLst/>
                        </a:rPr>
                        <a:t>4</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For these stability classes, assess the frequency.</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The frequency is related to the question “How frequent are points where avalanches can release by the trigger specified in step 3?”</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447273783"/>
                  </a:ext>
                </a:extLst>
              </a:tr>
              <a:tr h="872778">
                <a:tc>
                  <a:txBody>
                    <a:bodyPr/>
                    <a:lstStyle/>
                    <a:p>
                      <a:pPr algn="ctr">
                        <a:lnSpc>
                          <a:spcPct val="107000"/>
                        </a:lnSpc>
                        <a:spcAft>
                          <a:spcPts val="800"/>
                        </a:spcAft>
                      </a:pPr>
                      <a:r>
                        <a:rPr lang="en-US" sz="1400" dirty="0">
                          <a:effectLst/>
                        </a:rPr>
                        <a:t>5</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Assess the avalanche sizes. </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Avalanche size is related to the question: “How large can avalanches become?”</a:t>
                      </a:r>
                      <a:endParaRPr lang="nb-NO" sz="1400">
                        <a:effectLst/>
                      </a:endParaRPr>
                    </a:p>
                    <a:p>
                      <a:pPr>
                        <a:lnSpc>
                          <a:spcPct val="107000"/>
                        </a:lnSpc>
                        <a:spcAft>
                          <a:spcPts val="800"/>
                        </a:spcAft>
                      </a:pPr>
                      <a:r>
                        <a:rPr lang="en-US" sz="1400">
                          <a:effectLst/>
                        </a:rPr>
                        <a:t>Often, the largest avalanche size you consider likely is decisive.</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1861638750"/>
                  </a:ext>
                </a:extLst>
              </a:tr>
              <a:tr h="544880">
                <a:tc>
                  <a:txBody>
                    <a:bodyPr/>
                    <a:lstStyle/>
                    <a:p>
                      <a:pPr algn="ctr">
                        <a:lnSpc>
                          <a:spcPct val="107000"/>
                        </a:lnSpc>
                        <a:spcAft>
                          <a:spcPts val="800"/>
                        </a:spcAft>
                      </a:pPr>
                      <a:r>
                        <a:rPr lang="en-US" sz="1400">
                          <a:effectLst/>
                        </a:rPr>
                        <a:t> </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gridSpan="2">
                  <a:txBody>
                    <a:bodyPr/>
                    <a:lstStyle/>
                    <a:p>
                      <a:pPr>
                        <a:lnSpc>
                          <a:spcPct val="107000"/>
                        </a:lnSpc>
                        <a:spcAft>
                          <a:spcPts val="800"/>
                        </a:spcAft>
                      </a:pPr>
                      <a:r>
                        <a:rPr lang="en-US" sz="1400" dirty="0">
                          <a:solidFill>
                            <a:schemeClr val="tx2"/>
                          </a:solidFill>
                          <a:effectLst/>
                        </a:rPr>
                        <a:t>In case the snowpack stability, frequency and/or avalanche size vary considerably between aspects and/or elevations and/or during the forecast period, repeat steps 3 to 5 to identify the locations/times with the most severe combination of these three factors.</a:t>
                      </a:r>
                      <a:endParaRPr lang="nb-NO"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hMerge="1">
                  <a:txBody>
                    <a:bodyPr/>
                    <a:lstStyle/>
                    <a:p>
                      <a:endParaRPr lang="en-US"/>
                    </a:p>
                  </a:txBody>
                  <a:tcPr/>
                </a:tc>
                <a:extLst>
                  <a:ext uri="{0D108BD9-81ED-4DB2-BD59-A6C34878D82A}">
                    <a16:rowId xmlns:a16="http://schemas.microsoft.com/office/drawing/2014/main" val="2324364161"/>
                  </a:ext>
                </a:extLst>
              </a:tr>
              <a:tr h="1057096">
                <a:tc>
                  <a:txBody>
                    <a:bodyPr/>
                    <a:lstStyle/>
                    <a:p>
                      <a:pPr algn="ctr">
                        <a:lnSpc>
                          <a:spcPct val="107000"/>
                        </a:lnSpc>
                        <a:spcAft>
                          <a:spcPts val="800"/>
                        </a:spcAft>
                      </a:pPr>
                      <a:r>
                        <a:rPr lang="en-US" sz="1400" dirty="0">
                          <a:effectLst/>
                        </a:rPr>
                        <a:t>6</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a:effectLst/>
                        </a:rPr>
                        <a:t>Refer to the EAWS Matrix and obtain the danger level for the combination of snowpack stability, frequency and avalanche size selected in steps 3-5.</a:t>
                      </a:r>
                      <a:endParaRPr lang="nb-NO" sz="1400">
                        <a:effectLst/>
                      </a:endParaRPr>
                    </a:p>
                    <a:p>
                      <a:pPr>
                        <a:lnSpc>
                          <a:spcPct val="107000"/>
                        </a:lnSpc>
                        <a:spcAft>
                          <a:spcPts val="800"/>
                        </a:spcAft>
                      </a:pPr>
                      <a:r>
                        <a:rPr lang="en-US" sz="1400">
                          <a:effectLst/>
                        </a:rPr>
                        <a:t> </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dirty="0">
                          <a:effectLst/>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3760712320"/>
                  </a:ext>
                </a:extLst>
              </a:tr>
              <a:tr h="176243">
                <a:tc>
                  <a:txBody>
                    <a:bodyPr/>
                    <a:lstStyle/>
                    <a:p>
                      <a:pPr algn="ctr">
                        <a:lnSpc>
                          <a:spcPct val="107000"/>
                        </a:lnSpc>
                        <a:spcAft>
                          <a:spcPts val="800"/>
                        </a:spcAft>
                      </a:pPr>
                      <a:r>
                        <a:rPr lang="en-US" sz="1400" dirty="0">
                          <a:effectLst/>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gridSpan="2">
                  <a:txBody>
                    <a:bodyPr/>
                    <a:lstStyle/>
                    <a:p>
                      <a:pPr>
                        <a:lnSpc>
                          <a:spcPct val="107000"/>
                        </a:lnSpc>
                        <a:spcAft>
                          <a:spcPts val="800"/>
                        </a:spcAft>
                      </a:pPr>
                      <a:r>
                        <a:rPr lang="en-US" sz="1400" dirty="0">
                          <a:solidFill>
                            <a:schemeClr val="tx2"/>
                          </a:solidFill>
                          <a:effectLst/>
                        </a:rPr>
                        <a:t>Repeat steps 2 to 6 for other avalanche problems that are present. </a:t>
                      </a:r>
                      <a:endParaRPr lang="nb-NO"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hMerge="1">
                  <a:txBody>
                    <a:bodyPr/>
                    <a:lstStyle/>
                    <a:p>
                      <a:endParaRPr lang="en-US"/>
                    </a:p>
                  </a:txBody>
                  <a:tcPr/>
                </a:tc>
                <a:extLst>
                  <a:ext uri="{0D108BD9-81ED-4DB2-BD59-A6C34878D82A}">
                    <a16:rowId xmlns:a16="http://schemas.microsoft.com/office/drawing/2014/main" val="159656352"/>
                  </a:ext>
                </a:extLst>
              </a:tr>
              <a:tr h="360561">
                <a:tc>
                  <a:txBody>
                    <a:bodyPr/>
                    <a:lstStyle/>
                    <a:p>
                      <a:pPr algn="ctr">
                        <a:lnSpc>
                          <a:spcPct val="107000"/>
                        </a:lnSpc>
                        <a:spcAft>
                          <a:spcPts val="800"/>
                        </a:spcAft>
                      </a:pPr>
                      <a:r>
                        <a:rPr lang="en-US" sz="1400" dirty="0">
                          <a:effectLst/>
                        </a:rPr>
                        <a:t>7</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dirty="0">
                          <a:effectLst/>
                        </a:rPr>
                        <a:t>Choose the highest danger level obtained in step 6.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tc>
                  <a:txBody>
                    <a:bodyPr/>
                    <a:lstStyle/>
                    <a:p>
                      <a:pPr>
                        <a:lnSpc>
                          <a:spcPct val="107000"/>
                        </a:lnSpc>
                        <a:spcAft>
                          <a:spcPts val="800"/>
                        </a:spcAft>
                      </a:pPr>
                      <a:r>
                        <a:rPr lang="en-US" sz="1400" dirty="0">
                          <a:effectLst/>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35" marR="48435" marT="0" marB="0"/>
                </a:tc>
                <a:extLst>
                  <a:ext uri="{0D108BD9-81ED-4DB2-BD59-A6C34878D82A}">
                    <a16:rowId xmlns:a16="http://schemas.microsoft.com/office/drawing/2014/main" val="2606421826"/>
                  </a:ext>
                </a:extLst>
              </a:tr>
            </a:tbl>
          </a:graphicData>
        </a:graphic>
      </p:graphicFrame>
    </p:spTree>
    <p:extLst>
      <p:ext uri="{BB962C8B-B14F-4D97-AF65-F5344CB8AC3E}">
        <p14:creationId xmlns:p14="http://schemas.microsoft.com/office/powerpoint/2010/main" val="10563318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FA9E-F8C0-3376-822D-695540A82663}"/>
              </a:ext>
            </a:extLst>
          </p:cNvPr>
          <p:cNvSpPr>
            <a:spLocks noGrp="1"/>
          </p:cNvSpPr>
          <p:nvPr>
            <p:ph type="title"/>
          </p:nvPr>
        </p:nvSpPr>
        <p:spPr/>
        <p:txBody>
          <a:bodyPr/>
          <a:lstStyle/>
          <a:p>
            <a:r>
              <a:rPr lang="nb-NO" dirty="0" err="1"/>
              <a:t>Frequency</a:t>
            </a:r>
            <a:r>
              <a:rPr lang="nb-NO" dirty="0"/>
              <a:t> </a:t>
            </a:r>
            <a:r>
              <a:rPr lang="nb-NO" dirty="0" err="1"/>
              <a:t>of</a:t>
            </a:r>
            <a:r>
              <a:rPr lang="nb-NO" dirty="0"/>
              <a:t> </a:t>
            </a:r>
            <a:r>
              <a:rPr lang="nb-NO" dirty="0" err="1"/>
              <a:t>snowpack</a:t>
            </a:r>
            <a:r>
              <a:rPr lang="nb-NO" dirty="0"/>
              <a:t> </a:t>
            </a:r>
            <a:r>
              <a:rPr lang="nb-NO" dirty="0" err="1"/>
              <a:t>stability</a:t>
            </a:r>
            <a:endParaRPr lang="nb-NO" dirty="0"/>
          </a:p>
        </p:txBody>
      </p:sp>
      <p:pic>
        <p:nvPicPr>
          <p:cNvPr id="4" name="Bilde 1087654127">
            <a:extLst>
              <a:ext uri="{FF2B5EF4-FFF2-40B4-BE49-F238E27FC236}">
                <a16:creationId xmlns:a16="http://schemas.microsoft.com/office/drawing/2014/main" id="{A58BB3E1-742A-2637-3480-1C7AE7C7DD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062906"/>
            <a:ext cx="5846440" cy="4351338"/>
          </a:xfrm>
          <a:prstGeom prst="rect">
            <a:avLst/>
          </a:prstGeom>
        </p:spPr>
      </p:pic>
      <p:graphicFrame>
        <p:nvGraphicFramePr>
          <p:cNvPr id="5" name="Table 4">
            <a:extLst>
              <a:ext uri="{FF2B5EF4-FFF2-40B4-BE49-F238E27FC236}">
                <a16:creationId xmlns:a16="http://schemas.microsoft.com/office/drawing/2014/main" id="{F64D6CD7-BF0C-F103-8B8F-683939F878B1}"/>
              </a:ext>
            </a:extLst>
          </p:cNvPr>
          <p:cNvGraphicFramePr>
            <a:graphicFrameLocks noGrp="1"/>
          </p:cNvGraphicFramePr>
          <p:nvPr>
            <p:extLst>
              <p:ext uri="{D42A27DB-BD31-4B8C-83A1-F6EECF244321}">
                <p14:modId xmlns:p14="http://schemas.microsoft.com/office/powerpoint/2010/main" val="3492166252"/>
              </p:ext>
            </p:extLst>
          </p:nvPr>
        </p:nvGraphicFramePr>
        <p:xfrm>
          <a:off x="160659" y="2062906"/>
          <a:ext cx="5748217" cy="4351338"/>
        </p:xfrm>
        <a:graphic>
          <a:graphicData uri="http://schemas.openxmlformats.org/drawingml/2006/table">
            <a:tbl>
              <a:tblPr firstRow="1" firstCol="1" bandRow="1">
                <a:tableStyleId>{F5AB1C69-6EDB-4FF4-983F-18BD219EF322}</a:tableStyleId>
              </a:tblPr>
              <a:tblGrid>
                <a:gridCol w="816164">
                  <a:extLst>
                    <a:ext uri="{9D8B030D-6E8A-4147-A177-3AD203B41FA5}">
                      <a16:colId xmlns:a16="http://schemas.microsoft.com/office/drawing/2014/main" val="1868782518"/>
                    </a:ext>
                  </a:extLst>
                </a:gridCol>
                <a:gridCol w="3109712">
                  <a:extLst>
                    <a:ext uri="{9D8B030D-6E8A-4147-A177-3AD203B41FA5}">
                      <a16:colId xmlns:a16="http://schemas.microsoft.com/office/drawing/2014/main" val="2919773468"/>
                    </a:ext>
                  </a:extLst>
                </a:gridCol>
                <a:gridCol w="1822341">
                  <a:extLst>
                    <a:ext uri="{9D8B030D-6E8A-4147-A177-3AD203B41FA5}">
                      <a16:colId xmlns:a16="http://schemas.microsoft.com/office/drawing/2014/main" val="1395688523"/>
                    </a:ext>
                  </a:extLst>
                </a:gridCol>
              </a:tblGrid>
              <a:tr h="617628">
                <a:tc>
                  <a:txBody>
                    <a:bodyPr/>
                    <a:lstStyle/>
                    <a:p>
                      <a:pPr>
                        <a:lnSpc>
                          <a:spcPct val="107000"/>
                        </a:lnSpc>
                        <a:spcAft>
                          <a:spcPts val="800"/>
                        </a:spcAft>
                      </a:pPr>
                      <a:r>
                        <a:rPr lang="en-US" sz="1100">
                          <a:effectLst/>
                        </a:rPr>
                        <a:t>Frequency class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Evidence (e.g., observations)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5147143"/>
                  </a:ext>
                </a:extLst>
              </a:tr>
              <a:tr h="617628">
                <a:tc>
                  <a:txBody>
                    <a:bodyPr/>
                    <a:lstStyle/>
                    <a:p>
                      <a:pPr>
                        <a:lnSpc>
                          <a:spcPct val="107000"/>
                        </a:lnSpc>
                        <a:spcAft>
                          <a:spcPts val="800"/>
                        </a:spcAft>
                      </a:pPr>
                      <a:r>
                        <a:rPr lang="en-US" sz="1100">
                          <a:effectLst/>
                        </a:rPr>
                        <a:t>Many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Points with this stability class are abundant.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Evidence for instability is often easy to find.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7800884"/>
                  </a:ext>
                </a:extLst>
              </a:tr>
              <a:tr h="1249228">
                <a:tc>
                  <a:txBody>
                    <a:bodyPr/>
                    <a:lstStyle/>
                    <a:p>
                      <a:pPr>
                        <a:lnSpc>
                          <a:spcPct val="107000"/>
                        </a:lnSpc>
                        <a:spcAft>
                          <a:spcPts val="800"/>
                        </a:spcAft>
                      </a:pPr>
                      <a:r>
                        <a:rPr lang="en-US" sz="1100">
                          <a:effectLst/>
                        </a:rPr>
                        <a:t>Some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Points with this stability class are neither many nor a few, but these points typically exist in terrain features with common characteristics (i.e., close to ridgelines, in gullies).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5543471"/>
                  </a:ext>
                </a:extLst>
              </a:tr>
              <a:tr h="933427">
                <a:tc>
                  <a:txBody>
                    <a:bodyPr/>
                    <a:lstStyle/>
                    <a:p>
                      <a:pPr>
                        <a:lnSpc>
                          <a:spcPct val="107000"/>
                        </a:lnSpc>
                        <a:spcAft>
                          <a:spcPts val="800"/>
                        </a:spcAft>
                      </a:pPr>
                      <a:r>
                        <a:rPr lang="en-US" sz="1100">
                          <a:effectLst/>
                        </a:rPr>
                        <a:t>a few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Points with this stability class are rare. While rare, their number is considered relevant for stability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Evidence for instability is hard to find.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3125372"/>
                  </a:ext>
                </a:extLst>
              </a:tr>
              <a:tr h="933427">
                <a:tc>
                  <a:txBody>
                    <a:bodyPr/>
                    <a:lstStyle/>
                    <a:p>
                      <a:pPr>
                        <a:lnSpc>
                          <a:spcPct val="107000"/>
                        </a:lnSpc>
                        <a:spcAft>
                          <a:spcPts val="800"/>
                        </a:spcAft>
                      </a:pPr>
                      <a:r>
                        <a:rPr lang="en-US" sz="1100">
                          <a:effectLst/>
                        </a:rPr>
                        <a:t>none or nearly none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a:effectLst/>
                        </a:rPr>
                        <a:t>Points with this stability class do not exist, or they are so rare that they are not considered relevant for stability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0906342"/>
                  </a:ext>
                </a:extLst>
              </a:tr>
            </a:tbl>
          </a:graphicData>
        </a:graphic>
      </p:graphicFrame>
    </p:spTree>
    <p:extLst>
      <p:ext uri="{BB962C8B-B14F-4D97-AF65-F5344CB8AC3E}">
        <p14:creationId xmlns:p14="http://schemas.microsoft.com/office/powerpoint/2010/main" val="2020026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641E-D0DD-295B-8FE9-3EEEB0BF9D2B}"/>
              </a:ext>
            </a:extLst>
          </p:cNvPr>
          <p:cNvSpPr>
            <a:spLocks noGrp="1"/>
          </p:cNvSpPr>
          <p:nvPr>
            <p:ph type="title"/>
          </p:nvPr>
        </p:nvSpPr>
        <p:spPr/>
        <p:txBody>
          <a:bodyPr/>
          <a:lstStyle/>
          <a:p>
            <a:r>
              <a:rPr lang="nb-NO" dirty="0"/>
              <a:t>Avalanche </a:t>
            </a:r>
            <a:r>
              <a:rPr lang="nb-NO" dirty="0" err="1"/>
              <a:t>size</a:t>
            </a:r>
            <a:endParaRPr lang="nb-NO" dirty="0"/>
          </a:p>
        </p:txBody>
      </p:sp>
      <p:graphicFrame>
        <p:nvGraphicFramePr>
          <p:cNvPr id="4" name="Content Placeholder 3">
            <a:extLst>
              <a:ext uri="{FF2B5EF4-FFF2-40B4-BE49-F238E27FC236}">
                <a16:creationId xmlns:a16="http://schemas.microsoft.com/office/drawing/2014/main" id="{6B722FB1-9C10-C81E-7451-1AFC3A3D3B9C}"/>
              </a:ext>
            </a:extLst>
          </p:cNvPr>
          <p:cNvGraphicFramePr>
            <a:graphicFrameLocks noGrp="1"/>
          </p:cNvGraphicFramePr>
          <p:nvPr>
            <p:ph idx="1"/>
            <p:extLst>
              <p:ext uri="{D42A27DB-BD31-4B8C-83A1-F6EECF244321}">
                <p14:modId xmlns:p14="http://schemas.microsoft.com/office/powerpoint/2010/main" val="2234704865"/>
              </p:ext>
            </p:extLst>
          </p:nvPr>
        </p:nvGraphicFramePr>
        <p:xfrm>
          <a:off x="7922635" y="3699453"/>
          <a:ext cx="4103110" cy="3019999"/>
        </p:xfrm>
        <a:graphic>
          <a:graphicData uri="http://schemas.openxmlformats.org/drawingml/2006/table">
            <a:tbl>
              <a:tblPr firstRow="1" firstCol="1">
                <a:tableStyleId>{F5AB1C69-6EDB-4FF4-983F-18BD219EF322}</a:tableStyleId>
              </a:tblPr>
              <a:tblGrid>
                <a:gridCol w="1377797">
                  <a:extLst>
                    <a:ext uri="{9D8B030D-6E8A-4147-A177-3AD203B41FA5}">
                      <a16:colId xmlns:a16="http://schemas.microsoft.com/office/drawing/2014/main" val="3613246052"/>
                    </a:ext>
                  </a:extLst>
                </a:gridCol>
                <a:gridCol w="1377797">
                  <a:extLst>
                    <a:ext uri="{9D8B030D-6E8A-4147-A177-3AD203B41FA5}">
                      <a16:colId xmlns:a16="http://schemas.microsoft.com/office/drawing/2014/main" val="4044837849"/>
                    </a:ext>
                  </a:extLst>
                </a:gridCol>
                <a:gridCol w="1347516">
                  <a:extLst>
                    <a:ext uri="{9D8B030D-6E8A-4147-A177-3AD203B41FA5}">
                      <a16:colId xmlns:a16="http://schemas.microsoft.com/office/drawing/2014/main" val="2087767938"/>
                    </a:ext>
                  </a:extLst>
                </a:gridCol>
              </a:tblGrid>
              <a:tr h="1027219">
                <a:tc rowSpan="2">
                  <a:txBody>
                    <a:bodyPr/>
                    <a:lstStyle/>
                    <a:p>
                      <a:pPr algn="ctr">
                        <a:lnSpc>
                          <a:spcPct val="107000"/>
                        </a:lnSpc>
                        <a:spcAft>
                          <a:spcPts val="800"/>
                        </a:spcAft>
                      </a:pPr>
                      <a:r>
                        <a:rPr lang="en-US" sz="1800" dirty="0">
                          <a:effectLst/>
                        </a:rPr>
                        <a:t>Avalanche size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n-US" sz="1800">
                          <a:effectLst/>
                        </a:rPr>
                        <a:t>If avalanches release or are released, this size class 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b-NO"/>
                    </a:p>
                  </a:txBody>
                  <a:tcPr/>
                </a:tc>
                <a:extLst>
                  <a:ext uri="{0D108BD9-81ED-4DB2-BD59-A6C34878D82A}">
                    <a16:rowId xmlns:a16="http://schemas.microsoft.com/office/drawing/2014/main" val="812749435"/>
                  </a:ext>
                </a:extLst>
              </a:tr>
              <a:tr h="332130">
                <a:tc vMerge="1">
                  <a:txBody>
                    <a:bodyPr/>
                    <a:lstStyle/>
                    <a:p>
                      <a:endParaRPr lang="nb-NO"/>
                    </a:p>
                  </a:txBody>
                  <a:tcPr/>
                </a:tc>
                <a:tc>
                  <a:txBody>
                    <a:bodyPr/>
                    <a:lstStyle/>
                    <a:p>
                      <a:pPr algn="ctr">
                        <a:lnSpc>
                          <a:spcPct val="107000"/>
                        </a:lnSpc>
                        <a:spcAft>
                          <a:spcPts val="800"/>
                        </a:spcAft>
                      </a:pPr>
                      <a:r>
                        <a:rPr lang="en-US" sz="1800">
                          <a:effectLst/>
                        </a:rPr>
                        <a:t>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Unlikely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9327053"/>
                  </a:ext>
                </a:extLst>
              </a:tr>
              <a:tr h="332130">
                <a:tc>
                  <a:txBody>
                    <a:bodyPr/>
                    <a:lstStyle/>
                    <a:p>
                      <a:pPr algn="ctr">
                        <a:lnSpc>
                          <a:spcPct val="107000"/>
                        </a:lnSpc>
                        <a:spcAft>
                          <a:spcPts val="80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5566849"/>
                  </a:ext>
                </a:extLst>
              </a:tr>
              <a:tr h="332130">
                <a:tc>
                  <a:txBody>
                    <a:bodyPr/>
                    <a:lstStyle/>
                    <a:p>
                      <a:pPr algn="ctr">
                        <a:lnSpc>
                          <a:spcPct val="107000"/>
                        </a:lnSpc>
                        <a:spcAft>
                          <a:spcPts val="80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8485104"/>
                  </a:ext>
                </a:extLst>
              </a:tr>
              <a:tr h="332130">
                <a:tc>
                  <a:txBody>
                    <a:bodyPr/>
                    <a:lstStyle/>
                    <a:p>
                      <a:pPr algn="ctr">
                        <a:lnSpc>
                          <a:spcPct val="107000"/>
                        </a:lnSpc>
                        <a:spcAft>
                          <a:spcPts val="80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b="1" dirty="0">
                          <a:solidFill>
                            <a:srgbClr val="FF0000"/>
                          </a:solidFill>
                          <a:effectLst/>
                        </a:rPr>
                        <a:t>x</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5667491"/>
                  </a:ext>
                </a:extLst>
              </a:tr>
              <a:tr h="332130">
                <a:tc>
                  <a:txBody>
                    <a:bodyPr/>
                    <a:lstStyle/>
                    <a:p>
                      <a:pPr algn="ctr">
                        <a:lnSpc>
                          <a:spcPct val="107000"/>
                        </a:lnSpc>
                        <a:spcAft>
                          <a:spcPts val="80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531231"/>
                  </a:ext>
                </a:extLst>
              </a:tr>
              <a:tr h="332130">
                <a:tc>
                  <a:txBody>
                    <a:bodyPr/>
                    <a:lstStyle/>
                    <a:p>
                      <a:pPr algn="ctr">
                        <a:lnSpc>
                          <a:spcPct val="107000"/>
                        </a:lnSpc>
                        <a:spcAft>
                          <a:spcPts val="800"/>
                        </a:spcAft>
                      </a:pPr>
                      <a:r>
                        <a:rPr lang="en-US" sz="18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135131"/>
                  </a:ext>
                </a:extLst>
              </a:tr>
            </a:tbl>
          </a:graphicData>
        </a:graphic>
      </p:graphicFrame>
      <p:graphicFrame>
        <p:nvGraphicFramePr>
          <p:cNvPr id="10" name="Tabell 9">
            <a:extLst>
              <a:ext uri="{FF2B5EF4-FFF2-40B4-BE49-F238E27FC236}">
                <a16:creationId xmlns:a16="http://schemas.microsoft.com/office/drawing/2014/main" id="{101C9BC3-A62E-7DBE-DF16-12974C967608}"/>
              </a:ext>
            </a:extLst>
          </p:cNvPr>
          <p:cNvGraphicFramePr>
            <a:graphicFrameLocks noGrp="1"/>
          </p:cNvGraphicFramePr>
          <p:nvPr>
            <p:extLst>
              <p:ext uri="{D42A27DB-BD31-4B8C-83A1-F6EECF244321}">
                <p14:modId xmlns:p14="http://schemas.microsoft.com/office/powerpoint/2010/main" val="767503664"/>
              </p:ext>
            </p:extLst>
          </p:nvPr>
        </p:nvGraphicFramePr>
        <p:xfrm>
          <a:off x="1123645" y="1936724"/>
          <a:ext cx="5800725" cy="3525458"/>
        </p:xfrm>
        <a:graphic>
          <a:graphicData uri="http://schemas.openxmlformats.org/drawingml/2006/table">
            <a:tbl>
              <a:tblPr firstRow="1" firstCol="1">
                <a:tableStyleId>{F5AB1C69-6EDB-4FF4-983F-18BD219EF322}</a:tableStyleId>
              </a:tblPr>
              <a:tblGrid>
                <a:gridCol w="753793">
                  <a:extLst>
                    <a:ext uri="{9D8B030D-6E8A-4147-A177-3AD203B41FA5}">
                      <a16:colId xmlns:a16="http://schemas.microsoft.com/office/drawing/2014/main" val="2057234780"/>
                    </a:ext>
                  </a:extLst>
                </a:gridCol>
                <a:gridCol w="963038">
                  <a:extLst>
                    <a:ext uri="{9D8B030D-6E8A-4147-A177-3AD203B41FA5}">
                      <a16:colId xmlns:a16="http://schemas.microsoft.com/office/drawing/2014/main" val="3810612400"/>
                    </a:ext>
                  </a:extLst>
                </a:gridCol>
                <a:gridCol w="4083894">
                  <a:extLst>
                    <a:ext uri="{9D8B030D-6E8A-4147-A177-3AD203B41FA5}">
                      <a16:colId xmlns:a16="http://schemas.microsoft.com/office/drawing/2014/main" val="3211460612"/>
                    </a:ext>
                  </a:extLst>
                </a:gridCol>
              </a:tblGrid>
              <a:tr h="238125">
                <a:tc>
                  <a:txBody>
                    <a:bodyPr/>
                    <a:lstStyle/>
                    <a:p>
                      <a:pPr>
                        <a:lnSpc>
                          <a:spcPct val="107000"/>
                        </a:lnSpc>
                        <a:spcAft>
                          <a:spcPts val="800"/>
                        </a:spcAft>
                      </a:pPr>
                      <a:r>
                        <a:rPr lang="en-US" sz="1600">
                          <a:effectLst/>
                        </a:rPr>
                        <a:t>Size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Name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rPr>
                        <a:t>Destructive potential</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5084749"/>
                  </a:ext>
                </a:extLst>
              </a:tr>
              <a:tr h="0">
                <a:tc>
                  <a:txBody>
                    <a:bodyPr/>
                    <a:lstStyle/>
                    <a:p>
                      <a:pPr>
                        <a:lnSpc>
                          <a:spcPct val="107000"/>
                        </a:lnSpc>
                        <a:spcAft>
                          <a:spcPts val="800"/>
                        </a:spcAft>
                      </a:pPr>
                      <a:r>
                        <a:rPr lang="en-US" sz="1600">
                          <a:effectLst/>
                        </a:rPr>
                        <a:t>1</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Small</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Unlikely to bury a person, except in run out zones with unfavorable terrain features (e.g., terrain traps).</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8852018"/>
                  </a:ext>
                </a:extLst>
              </a:tr>
              <a:tr h="0">
                <a:tc>
                  <a:txBody>
                    <a:bodyPr/>
                    <a:lstStyle/>
                    <a:p>
                      <a:pPr>
                        <a:lnSpc>
                          <a:spcPct val="107000"/>
                        </a:lnSpc>
                        <a:spcAft>
                          <a:spcPts val="800"/>
                        </a:spcAft>
                      </a:pPr>
                      <a:r>
                        <a:rPr lang="en-US" sz="1600">
                          <a:effectLst/>
                        </a:rPr>
                        <a:t>2</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 </a:t>
                      </a:r>
                      <a:endParaRPr lang="nb-NO" sz="1600">
                        <a:effectLst/>
                      </a:endParaRPr>
                    </a:p>
                    <a:p>
                      <a:pPr>
                        <a:lnSpc>
                          <a:spcPct val="107000"/>
                        </a:lnSpc>
                        <a:spcAft>
                          <a:spcPts val="800"/>
                        </a:spcAft>
                      </a:pPr>
                      <a:r>
                        <a:rPr lang="en-US" sz="1600">
                          <a:effectLst/>
                        </a:rPr>
                        <a:t>Medium</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May bury, injure, or kill a person.</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7493156"/>
                  </a:ext>
                </a:extLst>
              </a:tr>
              <a:tr h="0">
                <a:tc>
                  <a:txBody>
                    <a:bodyPr/>
                    <a:lstStyle/>
                    <a:p>
                      <a:pPr>
                        <a:lnSpc>
                          <a:spcPct val="107000"/>
                        </a:lnSpc>
                        <a:spcAft>
                          <a:spcPts val="800"/>
                        </a:spcAft>
                      </a:pPr>
                      <a:r>
                        <a:rPr lang="en-US" sz="1600">
                          <a:effectLst/>
                        </a:rPr>
                        <a:t>3</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Large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May bury and destroy cars, damage trucks, destroy small buildings and break a few trees.</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4802608"/>
                  </a:ext>
                </a:extLst>
              </a:tr>
              <a:tr h="0">
                <a:tc>
                  <a:txBody>
                    <a:bodyPr/>
                    <a:lstStyle/>
                    <a:p>
                      <a:pPr>
                        <a:lnSpc>
                          <a:spcPct val="107000"/>
                        </a:lnSpc>
                        <a:spcAft>
                          <a:spcPts val="800"/>
                        </a:spcAft>
                      </a:pPr>
                      <a:r>
                        <a:rPr lang="en-US" sz="1600">
                          <a:effectLst/>
                        </a:rPr>
                        <a:t>4</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Very large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rPr>
                        <a:t>May bury and destroy trucks and trains. May destroy fairly large buildings and small areas of forest.</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1998291"/>
                  </a:ext>
                </a:extLst>
              </a:tr>
              <a:tr h="0">
                <a:tc>
                  <a:txBody>
                    <a:bodyPr/>
                    <a:lstStyle/>
                    <a:p>
                      <a:pPr>
                        <a:lnSpc>
                          <a:spcPct val="107000"/>
                        </a:lnSpc>
                        <a:spcAft>
                          <a:spcPts val="800"/>
                        </a:spcAft>
                      </a:pPr>
                      <a:r>
                        <a:rPr lang="en-US" sz="1600">
                          <a:effectLst/>
                        </a:rPr>
                        <a:t>5</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a:effectLst/>
                        </a:rPr>
                        <a:t> </a:t>
                      </a:r>
                      <a:endParaRPr lang="nb-NO" sz="1600">
                        <a:effectLst/>
                      </a:endParaRPr>
                    </a:p>
                    <a:p>
                      <a:pPr>
                        <a:lnSpc>
                          <a:spcPct val="107000"/>
                        </a:lnSpc>
                        <a:spcAft>
                          <a:spcPts val="800"/>
                        </a:spcAft>
                      </a:pPr>
                      <a:r>
                        <a:rPr lang="en-US" sz="1600">
                          <a:effectLst/>
                        </a:rPr>
                        <a:t>Extreme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dirty="0">
                          <a:effectLst/>
                        </a:rPr>
                        <a:t>May devastate the landscape and has catastrophic destructive potential.</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382235"/>
                  </a:ext>
                </a:extLst>
              </a:tr>
            </a:tbl>
          </a:graphicData>
        </a:graphic>
      </p:graphicFrame>
    </p:spTree>
    <p:extLst>
      <p:ext uri="{BB962C8B-B14F-4D97-AF65-F5344CB8AC3E}">
        <p14:creationId xmlns:p14="http://schemas.microsoft.com/office/powerpoint/2010/main" val="1923351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787F-FAE3-ECD7-1CDF-88ACDB7919FB}"/>
              </a:ext>
            </a:extLst>
          </p:cNvPr>
          <p:cNvSpPr>
            <a:spLocks noGrp="1"/>
          </p:cNvSpPr>
          <p:nvPr>
            <p:ph type="title"/>
          </p:nvPr>
        </p:nvSpPr>
        <p:spPr/>
        <p:txBody>
          <a:bodyPr/>
          <a:lstStyle/>
          <a:p>
            <a:r>
              <a:rPr lang="nb-NO" dirty="0" err="1"/>
              <a:t>Differences</a:t>
            </a:r>
            <a:r>
              <a:rPr lang="nb-NO" dirty="0"/>
              <a:t> to </a:t>
            </a:r>
            <a:r>
              <a:rPr lang="nb-NO" dirty="0" err="1"/>
              <a:t>existing</a:t>
            </a:r>
            <a:r>
              <a:rPr lang="nb-NO" dirty="0"/>
              <a:t> EAWS Matrix</a:t>
            </a:r>
          </a:p>
        </p:txBody>
      </p:sp>
      <p:sp>
        <p:nvSpPr>
          <p:cNvPr id="3" name="Content Placeholder 2">
            <a:extLst>
              <a:ext uri="{FF2B5EF4-FFF2-40B4-BE49-F238E27FC236}">
                <a16:creationId xmlns:a16="http://schemas.microsoft.com/office/drawing/2014/main" id="{A2AC7FB6-62C4-9832-C28B-2251052E6111}"/>
              </a:ext>
            </a:extLst>
          </p:cNvPr>
          <p:cNvSpPr>
            <a:spLocks noGrp="1"/>
          </p:cNvSpPr>
          <p:nvPr>
            <p:ph idx="1"/>
          </p:nvPr>
        </p:nvSpPr>
        <p:spPr/>
        <p:txBody>
          <a:bodyPr/>
          <a:lstStyle/>
          <a:p>
            <a:endParaRPr lang="nb-NO" dirty="0"/>
          </a:p>
        </p:txBody>
      </p:sp>
      <p:pic>
        <p:nvPicPr>
          <p:cNvPr id="1026" name="Picture 2">
            <a:extLst>
              <a:ext uri="{FF2B5EF4-FFF2-40B4-BE49-F238E27FC236}">
                <a16:creationId xmlns:a16="http://schemas.microsoft.com/office/drawing/2014/main" id="{4896C1DE-0BE4-896E-4E11-FEA641E7E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025" y="1684210"/>
            <a:ext cx="7264863" cy="517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363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s://www.avalanches.org/wp-content/uploads/2019/05/EAWS_Matrix_en-EAWS.png">
            <a:extLst>
              <a:ext uri="{FF2B5EF4-FFF2-40B4-BE49-F238E27FC236}">
                <a16:creationId xmlns:a16="http://schemas.microsoft.com/office/drawing/2014/main" id="{CD65E827-93F5-4A45-8240-EC7E637BA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40" y="966748"/>
            <a:ext cx="6915121" cy="492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28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s://www.avalanches.org/wp-content/uploads/2019/05/EAWS_Matrix_en-EAWS.png">
            <a:extLst>
              <a:ext uri="{FF2B5EF4-FFF2-40B4-BE49-F238E27FC236}">
                <a16:creationId xmlns:a16="http://schemas.microsoft.com/office/drawing/2014/main" id="{CD65E827-93F5-4A45-8240-EC7E637BA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40" y="966748"/>
            <a:ext cx="6915121" cy="4924504"/>
          </a:xfrm>
          <a:prstGeom prst="rect">
            <a:avLst/>
          </a:prstGeom>
          <a:noFill/>
          <a:extLst>
            <a:ext uri="{909E8E84-426E-40DD-AFC4-6F175D3DCCD1}">
              <a14:hiddenFill xmlns:a14="http://schemas.microsoft.com/office/drawing/2010/main">
                <a:solidFill>
                  <a:srgbClr val="FFFFFF"/>
                </a:solidFill>
              </a14:hiddenFill>
            </a:ext>
          </a:extLst>
        </p:spPr>
      </p:pic>
      <p:sp>
        <p:nvSpPr>
          <p:cNvPr id="24" name="Rektangel 42">
            <a:extLst>
              <a:ext uri="{FF2B5EF4-FFF2-40B4-BE49-F238E27FC236}">
                <a16:creationId xmlns:a16="http://schemas.microsoft.com/office/drawing/2014/main" id="{748F4544-A07B-4037-913A-8332B3109402}"/>
              </a:ext>
            </a:extLst>
          </p:cNvPr>
          <p:cNvSpPr/>
          <p:nvPr/>
        </p:nvSpPr>
        <p:spPr>
          <a:xfrm>
            <a:off x="5586830" y="966748"/>
            <a:ext cx="2007043" cy="232791"/>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ktangel 42">
            <a:extLst>
              <a:ext uri="{FF2B5EF4-FFF2-40B4-BE49-F238E27FC236}">
                <a16:creationId xmlns:a16="http://schemas.microsoft.com/office/drawing/2014/main" id="{2EABE39C-F1BD-4522-A45C-179DD53E0C59}"/>
              </a:ext>
            </a:extLst>
          </p:cNvPr>
          <p:cNvSpPr/>
          <p:nvPr/>
        </p:nvSpPr>
        <p:spPr>
          <a:xfrm>
            <a:off x="3016891" y="2029097"/>
            <a:ext cx="597166" cy="3309031"/>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ktangel 42">
            <a:extLst>
              <a:ext uri="{FF2B5EF4-FFF2-40B4-BE49-F238E27FC236}">
                <a16:creationId xmlns:a16="http://schemas.microsoft.com/office/drawing/2014/main" id="{852C4755-8CD5-48FC-891F-AA502E49EC8B}"/>
              </a:ext>
            </a:extLst>
          </p:cNvPr>
          <p:cNvSpPr/>
          <p:nvPr/>
        </p:nvSpPr>
        <p:spPr>
          <a:xfrm>
            <a:off x="6860786" y="1358537"/>
            <a:ext cx="2692773" cy="396013"/>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ktangel 42">
            <a:extLst>
              <a:ext uri="{FF2B5EF4-FFF2-40B4-BE49-F238E27FC236}">
                <a16:creationId xmlns:a16="http://schemas.microsoft.com/office/drawing/2014/main" id="{D0F67CF1-C960-4967-9A24-8E1E781CA57B}"/>
              </a:ext>
            </a:extLst>
          </p:cNvPr>
          <p:cNvSpPr/>
          <p:nvPr/>
        </p:nvSpPr>
        <p:spPr>
          <a:xfrm>
            <a:off x="-2004546" y="4245597"/>
            <a:ext cx="1336110"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ktangel 42">
            <a:extLst>
              <a:ext uri="{FF2B5EF4-FFF2-40B4-BE49-F238E27FC236}">
                <a16:creationId xmlns:a16="http://schemas.microsoft.com/office/drawing/2014/main" id="{B8E79143-312D-4EC0-9784-E6945B2964F9}"/>
              </a:ext>
            </a:extLst>
          </p:cNvPr>
          <p:cNvSpPr/>
          <p:nvPr/>
        </p:nvSpPr>
        <p:spPr>
          <a:xfrm>
            <a:off x="3684946" y="1269492"/>
            <a:ext cx="2722340" cy="254505"/>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ktangel 42">
            <a:extLst>
              <a:ext uri="{FF2B5EF4-FFF2-40B4-BE49-F238E27FC236}">
                <a16:creationId xmlns:a16="http://schemas.microsoft.com/office/drawing/2014/main" id="{84FD4D64-5FE4-4ABB-8347-7EF86F58566A}"/>
              </a:ext>
            </a:extLst>
          </p:cNvPr>
          <p:cNvSpPr/>
          <p:nvPr/>
        </p:nvSpPr>
        <p:spPr>
          <a:xfrm>
            <a:off x="2715508" y="2621280"/>
            <a:ext cx="236698" cy="2050642"/>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ktangel 42">
            <a:extLst>
              <a:ext uri="{FF2B5EF4-FFF2-40B4-BE49-F238E27FC236}">
                <a16:creationId xmlns:a16="http://schemas.microsoft.com/office/drawing/2014/main" id="{29C093CD-FE48-4CB4-8F9A-993EC8A21567}"/>
              </a:ext>
            </a:extLst>
          </p:cNvPr>
          <p:cNvSpPr/>
          <p:nvPr/>
        </p:nvSpPr>
        <p:spPr>
          <a:xfrm>
            <a:off x="2745332" y="1650893"/>
            <a:ext cx="3661954" cy="16283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ktangel 42">
            <a:extLst>
              <a:ext uri="{FF2B5EF4-FFF2-40B4-BE49-F238E27FC236}">
                <a16:creationId xmlns:a16="http://schemas.microsoft.com/office/drawing/2014/main" id="{56CEE563-34FC-4195-BF06-98D58CD860C3}"/>
              </a:ext>
            </a:extLst>
          </p:cNvPr>
          <p:cNvSpPr/>
          <p:nvPr/>
        </p:nvSpPr>
        <p:spPr>
          <a:xfrm>
            <a:off x="2638439" y="5553494"/>
            <a:ext cx="4850932" cy="337758"/>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0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p>
            <a:pPr lvl="0"/>
            <a:r>
              <a:rPr lang="nb-NO" dirty="0"/>
              <a:t>Terreng med løsneområder og utløpssoner for snøskred:</a:t>
            </a:r>
          </a:p>
        </p:txBody>
      </p:sp>
      <p:sp>
        <p:nvSpPr>
          <p:cNvPr id="3" name="Plassholder for innhold 2"/>
          <p:cNvSpPr txBox="1">
            <a:spLocks noGrp="1"/>
          </p:cNvSpPr>
          <p:nvPr>
            <p:ph idx="1"/>
          </p:nvPr>
        </p:nvSpPr>
        <p:spPr/>
        <p:txBody>
          <a:bodyPr/>
          <a:lstStyle/>
          <a:p>
            <a:endParaRPr lang="nb-NO"/>
          </a:p>
        </p:txBody>
      </p:sp>
      <p:pic>
        <p:nvPicPr>
          <p:cNvPr id="4" name="Bilde 3"/>
          <p:cNvPicPr>
            <a:picLocks noChangeAspect="1"/>
          </p:cNvPicPr>
          <p:nvPr/>
        </p:nvPicPr>
        <p:blipFill>
          <a:blip r:embed="rId2"/>
          <a:stretch>
            <a:fillRect/>
          </a:stretch>
        </p:blipFill>
        <p:spPr>
          <a:xfrm>
            <a:off x="1416000" y="1825625"/>
            <a:ext cx="9360000" cy="4966524"/>
          </a:xfrm>
          <a:prstGeom prst="rect">
            <a:avLst/>
          </a:prstGeom>
          <a:noFill/>
          <a:ln cap="flat">
            <a:noFill/>
          </a:ln>
        </p:spPr>
      </p:pic>
    </p:spTree>
    <p:extLst>
      <p:ext uri="{BB962C8B-B14F-4D97-AF65-F5344CB8AC3E}">
        <p14:creationId xmlns:p14="http://schemas.microsoft.com/office/powerpoint/2010/main" val="3155202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lstStyle/>
          <a:p>
            <a:pPr lvl="0"/>
            <a:r>
              <a:rPr lang="nb-NO" dirty="0"/>
              <a:t>Faregrad 1 - liten</a:t>
            </a:r>
          </a:p>
        </p:txBody>
      </p:sp>
      <p:sp>
        <p:nvSpPr>
          <p:cNvPr id="3" name="Plassholder for innhold 1"/>
          <p:cNvSpPr txBox="1">
            <a:spLocks noGrp="1"/>
          </p:cNvSpPr>
          <p:nvPr>
            <p:ph idx="1"/>
          </p:nvPr>
        </p:nvSpPr>
        <p:spPr/>
        <p:txBody>
          <a:bodyPr/>
          <a:lstStyle/>
          <a:p>
            <a:endParaRPr lang="nb-NO"/>
          </a:p>
        </p:txBody>
      </p:sp>
      <p:pic>
        <p:nvPicPr>
          <p:cNvPr id="4" name="Bilde 2"/>
          <p:cNvPicPr>
            <a:picLocks noChangeAspect="1"/>
          </p:cNvPicPr>
          <p:nvPr/>
        </p:nvPicPr>
        <p:blipFill>
          <a:blip r:embed="rId3"/>
          <a:stretch>
            <a:fillRect/>
          </a:stretch>
        </p:blipFill>
        <p:spPr>
          <a:xfrm>
            <a:off x="1416000" y="1825625"/>
            <a:ext cx="9360000" cy="4966533"/>
          </a:xfrm>
          <a:prstGeom prst="rect">
            <a:avLst/>
          </a:prstGeom>
          <a:noFill/>
          <a:ln cap="flat">
            <a:noFill/>
          </a:ln>
        </p:spPr>
      </p:pic>
    </p:spTree>
    <p:extLst>
      <p:ext uri="{BB962C8B-B14F-4D97-AF65-F5344CB8AC3E}">
        <p14:creationId xmlns:p14="http://schemas.microsoft.com/office/powerpoint/2010/main" val="1980753275"/>
      </p:ext>
    </p:extLst>
  </p:cSld>
  <p:clrMapOvr>
    <a:masterClrMapping/>
  </p:clrMapOvr>
</p:sld>
</file>

<file path=ppt/theme/theme1.xml><?xml version="1.0" encoding="utf-8"?>
<a:theme xmlns:a="http://schemas.openxmlformats.org/drawingml/2006/main" name="EAWS-Powerpointvorl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lgn="ctr">
          <a:buFont typeface="Arial" panose="020B0604020202020204" pitchFamily="34" charset="0"/>
          <a:buNone/>
          <a:defRPr dirty="0" smtClean="0">
            <a:latin typeface="Unica One" panose="02000506000000020004" pitchFamily="2" charset="77"/>
            <a:cs typeface="Urdu Typesetting" panose="020F0502020204030204" pitchFamily="34" charset="0"/>
          </a:defRPr>
        </a:defPPr>
      </a:lstStyle>
    </a:txDef>
  </a:objectDefaults>
  <a:extraClrSchemeLst/>
  <a:extLst>
    <a:ext uri="{05A4C25C-085E-4340-85A3-A5531E510DB2}">
      <thm15:themeFamily xmlns:thm15="http://schemas.microsoft.com/office/thememl/2012/main" name="EAWS-Powerpointvorlage" id="{A4CD2652-155F-B044-8A04-0F8F502BF372}" vid="{F5CB17D0-2855-CB4A-9E58-948724AD17BB}"/>
    </a:ext>
  </a:extLst>
</a:theme>
</file>

<file path=ppt/theme/theme2.xml><?xml version="1.0" encoding="utf-8"?>
<a:theme xmlns:a="http://schemas.openxmlformats.org/drawingml/2006/main" name="NVE">
  <a:themeElements>
    <a:clrScheme name="NVE">
      <a:dk1>
        <a:srgbClr val="000000"/>
      </a:dk1>
      <a:lt1>
        <a:srgbClr val="FFFFFF"/>
      </a:lt1>
      <a:dk2>
        <a:srgbClr val="4C4D4F"/>
      </a:dk2>
      <a:lt2>
        <a:srgbClr val="E6E7E7"/>
      </a:lt2>
      <a:accent1>
        <a:srgbClr val="CD1232"/>
      </a:accent1>
      <a:accent2>
        <a:srgbClr val="00667E"/>
      </a:accent2>
      <a:accent3>
        <a:srgbClr val="0096A7"/>
      </a:accent3>
      <a:accent4>
        <a:srgbClr val="A3D0CA"/>
      </a:accent4>
      <a:accent5>
        <a:srgbClr val="ACC282"/>
      </a:accent5>
      <a:accent6>
        <a:srgbClr val="E96956"/>
      </a:accent6>
      <a:hlink>
        <a:srgbClr val="00667E"/>
      </a:hlink>
      <a:folHlink>
        <a:srgbClr val="838487"/>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E Powerpoint mal 2022.potx" id="{B29EFB68-C385-42C2-8D62-F44A7D254499}" vid="{A145BC94-B124-4F29-B0B4-291565DA00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BBF5B636979004D853CCC3A4143AC1A" ma:contentTypeVersion="21" ma:contentTypeDescription="Opprett et nytt dokument." ma:contentTypeScope="" ma:versionID="17fe2f578d9b3a00682fadc11e292f3e">
  <xsd:schema xmlns:xsd="http://www.w3.org/2001/XMLSchema" xmlns:xs="http://www.w3.org/2001/XMLSchema" xmlns:p="http://schemas.microsoft.com/office/2006/metadata/properties" xmlns:ns2="45fb35ce-46a5-4ef8-882c-6e1880ce3e7f" xmlns:ns3="17698d27-b6a2-479b-8d1b-f08163b39b90" xmlns:ns4="08670d86-fc33-4f61-bf51-96e019343c8b" targetNamespace="http://schemas.microsoft.com/office/2006/metadata/properties" ma:root="true" ma:fieldsID="bf19c3c5d34df7ff83cb3fe57196cbb0" ns2:_="" ns3:_="" ns4:_="">
    <xsd:import namespace="45fb35ce-46a5-4ef8-882c-6e1880ce3e7f"/>
    <xsd:import namespace="17698d27-b6a2-479b-8d1b-f08163b39b90"/>
    <xsd:import namespace="08670d86-fc33-4f61-bf51-96e019343c8b"/>
    <xsd:element name="properties">
      <xsd:complexType>
        <xsd:sequence>
          <xsd:element name="documentManagement">
            <xsd:complexType>
              <xsd:all>
                <xsd:element ref="ns2:Oppgav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Opptaksamling" minOccurs="0"/>
                <xsd:element ref="ns2:test"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b35ce-46a5-4ef8-882c-6e1880ce3e7f" elementFormDefault="qualified">
    <xsd:import namespace="http://schemas.microsoft.com/office/2006/documentManagement/types"/>
    <xsd:import namespace="http://schemas.microsoft.com/office/infopath/2007/PartnerControls"/>
    <xsd:element name="Oppgave" ma:index="2" nillable="true" ma:displayName="Oppgave" ma:format="Dropdown" ma:internalName="Oppgave" ma:readOnly="false">
      <xsd:simpleType>
        <xsd:restriction base="dms:Choice">
          <xsd:enumeration value="Skredproblem"/>
          <xsd:enumeration value="Klassifisering"/>
          <xsd:enumeration value="Vedvarende svake lag"/>
          <xsd:enumeration value="Traff eller bomma?"/>
          <xsd:enumeration value="Skredbaner"/>
          <xsd:enumeration value="Skreddeteksjon"/>
          <xsd:enumeration value="Lage varsel"/>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Opptaksamling" ma:index="21" nillable="true" ma:displayName="Opptak samling" ma:format="Dropdown" ma:internalName="Opptaksamling">
      <xsd:simpleType>
        <xsd:restriction base="dms:Choice">
          <xsd:enumeration value="Opptak"/>
        </xsd:restriction>
      </xsd:simpleType>
    </xsd:element>
    <xsd:element name="test" ma:index="22" nillable="true" ma:displayName="test" ma:default="ferdig def" ma:format="Dropdown" ma:internalName="test">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demerkelapper" ma:readOnly="false" ma:fieldId="{5cf76f15-5ced-4ddc-b409-7134ff3c332f}" ma:taxonomyMulti="true" ma:sspId="64152832-9f03-4628-8f8a-984f7e09cd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7698d27-b6a2-479b-8d1b-f08163b39b90" elementFormDefault="qualified">
    <xsd:import namespace="http://schemas.microsoft.com/office/2006/documentManagement/types"/>
    <xsd:import namespace="http://schemas.microsoft.com/office/infopath/2007/PartnerControls"/>
    <xsd:element name="SharedWithUsers" ma:index="12"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670d86-fc33-4f61-bf51-96e019343c8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1c1c0bd3-7201-49f6-9ed5-d78ff151177c}" ma:internalName="TaxCatchAll" ma:showField="CatchAllData" ma:web="17698d27-b6a2-479b-8d1b-f08163b39b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8670d86-fc33-4f61-bf51-96e019343c8b" xsi:nil="true"/>
    <Oppgave xmlns="45fb35ce-46a5-4ef8-882c-6e1880ce3e7f" xsi:nil="true"/>
    <lcf76f155ced4ddcb4097134ff3c332f xmlns="45fb35ce-46a5-4ef8-882c-6e1880ce3e7f">
      <Terms xmlns="http://schemas.microsoft.com/office/infopath/2007/PartnerControls"/>
    </lcf76f155ced4ddcb4097134ff3c332f>
    <Opptaksamling xmlns="45fb35ce-46a5-4ef8-882c-6e1880ce3e7f" xsi:nil="true"/>
    <test xmlns="45fb35ce-46a5-4ef8-882c-6e1880ce3e7f">ferdig def</test>
  </documentManagement>
</p:properties>
</file>

<file path=customXml/itemProps1.xml><?xml version="1.0" encoding="utf-8"?>
<ds:datastoreItem xmlns:ds="http://schemas.openxmlformats.org/officeDocument/2006/customXml" ds:itemID="{3CB7E5E7-6CFF-4903-A4E6-B4FA8882D65C}"/>
</file>

<file path=customXml/itemProps2.xml><?xml version="1.0" encoding="utf-8"?>
<ds:datastoreItem xmlns:ds="http://schemas.openxmlformats.org/officeDocument/2006/customXml" ds:itemID="{3B32C24F-9D4D-4107-9BC5-2242D42CC846}"/>
</file>

<file path=customXml/itemProps3.xml><?xml version="1.0" encoding="utf-8"?>
<ds:datastoreItem xmlns:ds="http://schemas.openxmlformats.org/officeDocument/2006/customXml" ds:itemID="{9386D16B-188D-4FE7-B14A-4A33AED35883}"/>
</file>

<file path=docProps/app.xml><?xml version="1.0" encoding="utf-8"?>
<Properties xmlns="http://schemas.openxmlformats.org/officeDocument/2006/extended-properties" xmlns:vt="http://schemas.openxmlformats.org/officeDocument/2006/docPropsVTypes">
  <Template>EAWS-Powerpointvorlage</Template>
  <TotalTime>5263</TotalTime>
  <Words>4032</Words>
  <Application>Microsoft Office PowerPoint</Application>
  <PresentationFormat>Widescreen</PresentationFormat>
  <Paragraphs>567</Paragraphs>
  <Slides>79</Slides>
  <Notes>43</Notes>
  <HiddenSlides>22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79</vt:i4>
      </vt:variant>
    </vt:vector>
  </HeadingPairs>
  <TitlesOfParts>
    <vt:vector size="88" baseType="lpstr">
      <vt:lpstr>Arial</vt:lpstr>
      <vt:lpstr>Arial Unicode MS</vt:lpstr>
      <vt:lpstr>Calibri</vt:lpstr>
      <vt:lpstr>Oxygen Mono</vt:lpstr>
      <vt:lpstr>Source Sans Pro</vt:lpstr>
      <vt:lpstr>Times</vt:lpstr>
      <vt:lpstr>Unica One</vt:lpstr>
      <vt:lpstr>EAWS-Powerpointvorlage</vt:lpstr>
      <vt:lpstr>NVE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Terreng med løsneområder og utløpssoner for snøskred:</vt:lpstr>
      <vt:lpstr>Faregrad 1 - liten</vt:lpstr>
      <vt:lpstr>Faregrad 2 - moderat</vt:lpstr>
      <vt:lpstr>Faregrad 3 - betydelig</vt:lpstr>
      <vt:lpstr>Faregrad 4 - stor</vt:lpstr>
      <vt:lpstr>Faregrad 5 – meget stor</vt:lpstr>
      <vt:lpstr>Faktorer som påvirker faregraden</vt:lpstr>
      <vt:lpstr>Faktorer som påvirker faregraden</vt:lpstr>
      <vt:lpstr>Faktorer som påvirker faregraden</vt:lpstr>
      <vt:lpstr>Faktorer som påvirker faregraden</vt:lpstr>
      <vt:lpstr>PowerPoint Presentation</vt:lpstr>
      <vt:lpstr>PowerPoint Presentation</vt:lpstr>
      <vt:lpstr>Definer regioner og minimum-enhet (SHET)</vt:lpstr>
      <vt:lpstr>Minimumenhet / referanseenhet</vt:lpstr>
      <vt:lpstr>PowerPoint Presentation</vt:lpstr>
      <vt:lpstr>Utløsbarhet (Snødekkestabilitet)</vt:lpstr>
      <vt:lpstr>Sammenheng mellom observasjon og utløsbarhet (snødekkkestabilitet)</vt:lpstr>
      <vt:lpstr>Sammenheng mellom observasjon og utløsbarhet (snødekkkestabilitet)</vt:lpstr>
      <vt:lpstr>Sammenheng mellom observasjon og utløsbarhet (snødekkkestabilitet)</vt:lpstr>
      <vt:lpstr>Utbredelse (av utløsbarhet)</vt:lpstr>
      <vt:lpstr>Utbredelse avledes alltid fra en frekvensfordeling</vt:lpstr>
      <vt:lpstr>Vurdering av utbredelse</vt:lpstr>
      <vt:lpstr>Skredstørrelse</vt:lpstr>
      <vt:lpstr>Skredstørrelse</vt:lpstr>
      <vt:lpstr>Skredstørrelse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Utgangspunkt</vt:lpstr>
      <vt:lpstr>Utgangspunkt</vt:lpstr>
      <vt:lpstr>Valg av utløsbarhet</vt:lpstr>
      <vt:lpstr>Valg av utbredelse</vt:lpstr>
      <vt:lpstr>Valg av skredstørrelse</vt:lpstr>
      <vt:lpstr>Valg av skredstørrelse</vt:lpstr>
      <vt:lpstr>Sette faregrad</vt:lpstr>
      <vt:lpstr>VALIDERING</vt:lpstr>
      <vt:lpstr>Vår varslingsregion med jevne, objektive observasjoner</vt:lpstr>
      <vt:lpstr>PowerPoint Presentation</vt:lpstr>
      <vt:lpstr>PowerPoint Presentation</vt:lpstr>
      <vt:lpstr>PowerPoint Presentation</vt:lpstr>
      <vt:lpstr>Sammendrag</vt:lpstr>
      <vt:lpstr>Consensus Matrix</vt:lpstr>
      <vt:lpstr>Derivation of Matrix</vt:lpstr>
      <vt:lpstr>Derivation of Matrix</vt:lpstr>
      <vt:lpstr>Derivation of Matrix</vt:lpstr>
      <vt:lpstr>Derivation of Matrix</vt:lpstr>
      <vt:lpstr>Derivation of Matrix</vt:lpstr>
      <vt:lpstr>PowerPoint Presentation</vt:lpstr>
      <vt:lpstr>PowerPoint Presentation</vt:lpstr>
      <vt:lpstr>Sammendrag</vt:lpstr>
      <vt:lpstr>Sammendrag</vt:lpstr>
      <vt:lpstr>Sammendrag</vt:lpstr>
      <vt:lpstr>PowerPoint Presentation</vt:lpstr>
      <vt:lpstr>PowerPoint Presentation</vt:lpstr>
      <vt:lpstr>Frequency of snowpack stability</vt:lpstr>
      <vt:lpstr>Avalanche size</vt:lpstr>
      <vt:lpstr>Differences to existing EAWS Matrix</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EAWS GA 2022</dc:title>
  <dc:creator>Karsten Müller</dc:creator>
  <cp:lastModifiedBy>Karsten Müller</cp:lastModifiedBy>
  <cp:revision>4</cp:revision>
  <dcterms:created xsi:type="dcterms:W3CDTF">2022-05-24T10:29:25Z</dcterms:created>
  <dcterms:modified xsi:type="dcterms:W3CDTF">2022-11-30T14:09:47Z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0x010100DBBF5B636979004D853CCC3A4143AC1A</vt:lpwstr>
  </property>
</Properties>
</file>