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handoutMasterIdLst>
    <p:handoutMasterId r:id="rId43"/>
  </p:handoutMasterIdLst>
  <p:sldIdLst>
    <p:sldId id="258" r:id="rId2"/>
    <p:sldId id="336" r:id="rId3"/>
    <p:sldId id="333" r:id="rId4"/>
    <p:sldId id="277" r:id="rId5"/>
    <p:sldId id="337" r:id="rId6"/>
    <p:sldId id="287" r:id="rId7"/>
    <p:sldId id="293" r:id="rId8"/>
    <p:sldId id="290" r:id="rId9"/>
    <p:sldId id="291" r:id="rId10"/>
    <p:sldId id="297" r:id="rId11"/>
    <p:sldId id="299" r:id="rId12"/>
    <p:sldId id="300" r:id="rId13"/>
    <p:sldId id="301" r:id="rId14"/>
    <p:sldId id="304" r:id="rId15"/>
    <p:sldId id="303" r:id="rId16"/>
    <p:sldId id="268" r:id="rId17"/>
    <p:sldId id="308" r:id="rId18"/>
    <p:sldId id="316" r:id="rId19"/>
    <p:sldId id="310" r:id="rId20"/>
    <p:sldId id="317" r:id="rId21"/>
    <p:sldId id="312" r:id="rId22"/>
    <p:sldId id="315" r:id="rId23"/>
    <p:sldId id="311" r:id="rId24"/>
    <p:sldId id="276" r:id="rId25"/>
    <p:sldId id="272" r:id="rId26"/>
    <p:sldId id="275" r:id="rId27"/>
    <p:sldId id="281" r:id="rId28"/>
    <p:sldId id="273" r:id="rId29"/>
    <p:sldId id="338" r:id="rId30"/>
    <p:sldId id="339" r:id="rId31"/>
    <p:sldId id="340" r:id="rId32"/>
    <p:sldId id="341" r:id="rId33"/>
    <p:sldId id="261" r:id="rId34"/>
    <p:sldId id="320" r:id="rId35"/>
    <p:sldId id="321" r:id="rId36"/>
    <p:sldId id="322" r:id="rId37"/>
    <p:sldId id="323" r:id="rId38"/>
    <p:sldId id="324" r:id="rId39"/>
    <p:sldId id="334" r:id="rId40"/>
    <p:sldId id="289" r:id="rId41"/>
  </p:sldIdLst>
  <p:sldSz cx="9144000" cy="6858000" type="screen4x3"/>
  <p:notesSz cx="6858000" cy="9144000"/>
  <p:defaultTextStyle>
    <a:defPPr>
      <a:defRPr lang="nb-NO"/>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4792C"/>
    <a:srgbClr val="3333FF"/>
    <a:srgbClr val="17375E"/>
    <a:srgbClr val="3926C2"/>
    <a:srgbClr val="0066FF"/>
    <a:srgbClr val="595959"/>
    <a:srgbClr val="2953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64" autoAdjust="0"/>
    <p:restoredTop sz="87097" autoAdjust="0"/>
  </p:normalViewPr>
  <p:slideViewPr>
    <p:cSldViewPr>
      <p:cViewPr varScale="1">
        <p:scale>
          <a:sx n="65" d="100"/>
          <a:sy n="65" d="100"/>
        </p:scale>
        <p:origin x="1320" y="72"/>
      </p:cViewPr>
      <p:guideLst>
        <p:guide orient="horz" pos="2160"/>
        <p:guide pos="2880"/>
      </p:guideLst>
    </p:cSldViewPr>
  </p:slideViewPr>
  <p:outlineViewPr>
    <p:cViewPr>
      <p:scale>
        <a:sx n="33" d="100"/>
        <a:sy n="33" d="100"/>
      </p:scale>
      <p:origin x="0" y="-7048"/>
    </p:cViewPr>
  </p:outlin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nb-NO" dirty="0"/>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nb-NO" dirty="0"/>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nb-NO" dirty="0"/>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1A33DDE-A7FA-46EC-A6D5-F8F913EDFF2B}" type="slidenum">
              <a:rPr lang="nb-NO"/>
              <a:pPr/>
              <a:t>‹#›</a:t>
            </a:fld>
            <a:endParaRPr lang="nb-NO" dirty="0"/>
          </a:p>
        </p:txBody>
      </p:sp>
    </p:spTree>
    <p:extLst>
      <p:ext uri="{BB962C8B-B14F-4D97-AF65-F5344CB8AC3E}">
        <p14:creationId xmlns:p14="http://schemas.microsoft.com/office/powerpoint/2010/main" val="199002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nb-NO" dirty="0"/>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nb-NO" dirty="0"/>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nb-NO" dirty="0"/>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7E29E00-E0B9-4A88-9EAA-DE01679B96AD}" type="slidenum">
              <a:rPr lang="nb-NO"/>
              <a:pPr/>
              <a:t>‹#›</a:t>
            </a:fld>
            <a:endParaRPr lang="nb-NO" dirty="0"/>
          </a:p>
        </p:txBody>
      </p:sp>
    </p:spTree>
    <p:extLst>
      <p:ext uri="{BB962C8B-B14F-4D97-AF65-F5344CB8AC3E}">
        <p14:creationId xmlns:p14="http://schemas.microsoft.com/office/powerpoint/2010/main" val="182878856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9ABB75-138C-4458-8632-26D24BB78C63}" type="slidenum">
              <a:rPr lang="nb-NO"/>
              <a:pPr/>
              <a:t>1</a:t>
            </a:fld>
            <a:endParaRPr lang="nb-NO" dirty="0"/>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nb-NO" dirty="0"/>
          </a:p>
        </p:txBody>
      </p:sp>
    </p:spTree>
    <p:extLst>
      <p:ext uri="{BB962C8B-B14F-4D97-AF65-F5344CB8AC3E}">
        <p14:creationId xmlns:p14="http://schemas.microsoft.com/office/powerpoint/2010/main" val="177036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Kollaps</a:t>
            </a:r>
            <a:r>
              <a:rPr lang="nb-NO" baseline="0" dirty="0" smtClean="0"/>
              <a:t> /</a:t>
            </a:r>
            <a:r>
              <a:rPr lang="nb-NO" baseline="0" dirty="0" err="1" smtClean="0"/>
              <a:t>skjærbudd</a:t>
            </a:r>
            <a:endParaRPr lang="nb-NO" baseline="0" dirty="0" smtClean="0"/>
          </a:p>
          <a:p>
            <a:r>
              <a:rPr lang="nb-NO" baseline="0" dirty="0" smtClean="0"/>
              <a:t>Brudd i nysnø</a:t>
            </a:r>
          </a:p>
          <a:p>
            <a:r>
              <a:rPr lang="nb-NO" baseline="0" dirty="0" smtClean="0"/>
              <a:t>Se kategorier i </a:t>
            </a:r>
            <a:r>
              <a:rPr lang="nb-NO" baseline="0" dirty="0" err="1" smtClean="0"/>
              <a:t>regobs</a:t>
            </a:r>
            <a:r>
              <a:rPr lang="nb-NO" baseline="0" dirty="0" smtClean="0"/>
              <a:t> under svakt lag</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18</a:t>
            </a:fld>
            <a:endParaRPr lang="nb-NO" dirty="0"/>
          </a:p>
        </p:txBody>
      </p:sp>
    </p:spTree>
    <p:extLst>
      <p:ext uri="{BB962C8B-B14F-4D97-AF65-F5344CB8AC3E}">
        <p14:creationId xmlns:p14="http://schemas.microsoft.com/office/powerpoint/2010/main" val="1244526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Bilde</a:t>
            </a:r>
            <a:r>
              <a:rPr lang="nb-NO" baseline="0" dirty="0" smtClean="0"/>
              <a:t> 1 </a:t>
            </a:r>
            <a:r>
              <a:rPr lang="nb-NO" dirty="0" smtClean="0"/>
              <a:t>Sprekk</a:t>
            </a:r>
            <a:r>
              <a:rPr lang="nb-NO" baseline="0" dirty="0" smtClean="0"/>
              <a:t> og </a:t>
            </a:r>
            <a:r>
              <a:rPr lang="nb-NO" dirty="0" smtClean="0"/>
              <a:t>drønn: grav</a:t>
            </a:r>
            <a:r>
              <a:rPr lang="nb-NO" baseline="0" dirty="0" smtClean="0"/>
              <a:t> på tvers. Bilde to, høydeforskjell og sjiktovergang. Figur 3 Typisk profil med indikerte bruddsteder bilde 4 grav ned så langt sprekken går bilde 5 </a:t>
            </a:r>
            <a:r>
              <a:rPr lang="nb-NO" baseline="0" dirty="0" err="1" smtClean="0"/>
              <a:t>nedsnødd</a:t>
            </a:r>
            <a:r>
              <a:rPr lang="nb-NO" baseline="0" dirty="0" smtClean="0"/>
              <a:t> overflaterim, bilde 6 og 7 rennsnø </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19</a:t>
            </a:fld>
            <a:endParaRPr lang="nb-NO" dirty="0"/>
          </a:p>
        </p:txBody>
      </p:sp>
    </p:spTree>
    <p:extLst>
      <p:ext uri="{BB962C8B-B14F-4D97-AF65-F5344CB8AC3E}">
        <p14:creationId xmlns:p14="http://schemas.microsoft.com/office/powerpoint/2010/main" val="249626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Bilde 1</a:t>
            </a:r>
            <a:r>
              <a:rPr lang="nb-NO" baseline="0" dirty="0" smtClean="0"/>
              <a:t> sprekker opp ved belastning, bilde to samme sted, her er det sjiktovergangen som er problemet. Bilde 3 vanlig indikasjon når man bauter, fin test. Typisk profil. Sjekk hva slags sjikt det er. </a:t>
            </a:r>
            <a:r>
              <a:rPr lang="nb-NO" baseline="0" dirty="0" err="1" smtClean="0"/>
              <a:t>Overflaterim=langvarig</a:t>
            </a:r>
            <a:r>
              <a:rPr lang="nb-NO" baseline="0" dirty="0" smtClean="0"/>
              <a:t> sjiktovergang= stabiliserer seg i løpet av 2-3 dager (tempavhengig)</a:t>
            </a:r>
          </a:p>
          <a:p>
            <a:r>
              <a:rPr lang="nb-NO" baseline="0" dirty="0" err="1" smtClean="0"/>
              <a:t>Skiktovergang</a:t>
            </a:r>
            <a:r>
              <a:rPr lang="nb-NO" baseline="0" dirty="0" smtClean="0"/>
              <a:t> i nysnø er ofte ikke lett å se. Kan ev avsløres med </a:t>
            </a:r>
            <a:r>
              <a:rPr lang="nb-NO" baseline="0" dirty="0" err="1" smtClean="0"/>
              <a:t>ect</a:t>
            </a:r>
            <a:r>
              <a:rPr lang="nb-NO" baseline="0" smtClean="0"/>
              <a:t>.</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20</a:t>
            </a:fld>
            <a:endParaRPr lang="nb-NO" dirty="0"/>
          </a:p>
        </p:txBody>
      </p:sp>
    </p:spTree>
    <p:extLst>
      <p:ext uri="{BB962C8B-B14F-4D97-AF65-F5344CB8AC3E}">
        <p14:creationId xmlns:p14="http://schemas.microsoft.com/office/powerpoint/2010/main" val="4149554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Hva har skjedd?</a:t>
            </a:r>
          </a:p>
          <a:p>
            <a:r>
              <a:rPr lang="nb-NO" dirty="0" smtClean="0"/>
              <a:t>Hvorfor</a:t>
            </a:r>
            <a:r>
              <a:rPr lang="nb-NO" baseline="0" dirty="0" smtClean="0"/>
              <a:t> skjedde det? Belastning og brudd i svakt lag</a:t>
            </a:r>
          </a:p>
          <a:p>
            <a:r>
              <a:rPr lang="nb-NO" baseline="0" dirty="0" smtClean="0"/>
              <a:t>Innland, februar, skyggeside, i le for fremherskende, elv i bunn - fuktighet</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22</a:t>
            </a:fld>
            <a:endParaRPr lang="nb-NO" dirty="0"/>
          </a:p>
        </p:txBody>
      </p:sp>
    </p:spTree>
    <p:extLst>
      <p:ext uri="{BB962C8B-B14F-4D97-AF65-F5344CB8AC3E}">
        <p14:creationId xmlns:p14="http://schemas.microsoft.com/office/powerpoint/2010/main" val="507480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a:pPr/>
              <a:t>24</a:t>
            </a:fld>
            <a:endParaRPr lang="nb-NO" dirty="0"/>
          </a:p>
        </p:txBody>
      </p:sp>
    </p:spTree>
    <p:extLst>
      <p:ext uri="{BB962C8B-B14F-4D97-AF65-F5344CB8AC3E}">
        <p14:creationId xmlns:p14="http://schemas.microsoft.com/office/powerpoint/2010/main" val="496367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a:pPr/>
              <a:t>25</a:t>
            </a:fld>
            <a:endParaRPr lang="nb-NO" dirty="0"/>
          </a:p>
        </p:txBody>
      </p:sp>
    </p:spTree>
    <p:extLst>
      <p:ext uri="{BB962C8B-B14F-4D97-AF65-F5344CB8AC3E}">
        <p14:creationId xmlns:p14="http://schemas.microsoft.com/office/powerpoint/2010/main" val="2236608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a:pPr/>
              <a:t>26</a:t>
            </a:fld>
            <a:endParaRPr lang="nb-NO" dirty="0"/>
          </a:p>
        </p:txBody>
      </p:sp>
    </p:spTree>
    <p:extLst>
      <p:ext uri="{BB962C8B-B14F-4D97-AF65-F5344CB8AC3E}">
        <p14:creationId xmlns:p14="http://schemas.microsoft.com/office/powerpoint/2010/main" val="1237561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a:pPr/>
              <a:t>27</a:t>
            </a:fld>
            <a:endParaRPr lang="nb-NO" dirty="0"/>
          </a:p>
        </p:txBody>
      </p:sp>
    </p:spTree>
    <p:extLst>
      <p:ext uri="{BB962C8B-B14F-4D97-AF65-F5344CB8AC3E}">
        <p14:creationId xmlns:p14="http://schemas.microsoft.com/office/powerpoint/2010/main" val="94927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a:pPr/>
              <a:t>28</a:t>
            </a:fld>
            <a:endParaRPr lang="nb-NO" dirty="0"/>
          </a:p>
        </p:txBody>
      </p:sp>
    </p:spTree>
    <p:extLst>
      <p:ext uri="{BB962C8B-B14F-4D97-AF65-F5344CB8AC3E}">
        <p14:creationId xmlns:p14="http://schemas.microsoft.com/office/powerpoint/2010/main" val="1036704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smtClean="0"/>
              <a:t>Nedsnødd</a:t>
            </a:r>
            <a:r>
              <a:rPr lang="en-US" dirty="0" smtClean="0"/>
              <a:t> </a:t>
            </a:r>
            <a:r>
              <a:rPr lang="en-US" dirty="0" err="1" smtClean="0"/>
              <a:t>er</a:t>
            </a:r>
            <a:r>
              <a:rPr lang="en-US" dirty="0" smtClean="0"/>
              <a:t> den </a:t>
            </a:r>
            <a:r>
              <a:rPr lang="en-US" dirty="0" err="1" smtClean="0"/>
              <a:t>mye</a:t>
            </a:r>
            <a:r>
              <a:rPr lang="en-US" dirty="0" smtClean="0"/>
              <a:t> </a:t>
            </a:r>
            <a:r>
              <a:rPr lang="en-US" dirty="0" err="1" smtClean="0"/>
              <a:t>vanskeligere</a:t>
            </a:r>
            <a:r>
              <a:rPr lang="en-US" dirty="0" smtClean="0"/>
              <a:t> å </a:t>
            </a:r>
            <a:r>
              <a:rPr lang="en-US" dirty="0" err="1" smtClean="0"/>
              <a:t>oppdage</a:t>
            </a:r>
            <a:r>
              <a:rPr lang="en-US" baseline="0" dirty="0" smtClean="0"/>
              <a:t> </a:t>
            </a:r>
            <a:r>
              <a:rPr lang="en-US" baseline="0" dirty="0" err="1" smtClean="0"/>
              <a:t>og</a:t>
            </a:r>
            <a:r>
              <a:rPr lang="en-US" baseline="0" dirty="0" smtClean="0"/>
              <a:t> </a:t>
            </a:r>
            <a:r>
              <a:rPr lang="en-US" baseline="0" dirty="0" err="1" smtClean="0"/>
              <a:t>si</a:t>
            </a:r>
            <a:r>
              <a:rPr lang="en-US" baseline="0" dirty="0" smtClean="0"/>
              <a:t> </a:t>
            </a:r>
            <a:r>
              <a:rPr lang="en-US" baseline="0" dirty="0" err="1" smtClean="0"/>
              <a:t>noe</a:t>
            </a:r>
            <a:r>
              <a:rPr lang="en-US" baseline="0" dirty="0" smtClean="0"/>
              <a:t> om </a:t>
            </a:r>
            <a:r>
              <a:rPr lang="en-US" baseline="0" dirty="0" err="1" smtClean="0"/>
              <a:t>utbredelsen</a:t>
            </a:r>
            <a:endParaRPr lang="en-US"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29</a:t>
            </a:fld>
            <a:endParaRPr lang="nb-NO" dirty="0"/>
          </a:p>
        </p:txBody>
      </p:sp>
    </p:spTree>
    <p:extLst>
      <p:ext uri="{BB962C8B-B14F-4D97-AF65-F5344CB8AC3E}">
        <p14:creationId xmlns:p14="http://schemas.microsoft.com/office/powerpoint/2010/main" val="203613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All data </a:t>
            </a:r>
            <a:r>
              <a:rPr lang="en-US" sz="1200" dirty="0" err="1" smtClean="0"/>
              <a:t>er</a:t>
            </a:r>
            <a:r>
              <a:rPr lang="en-US" sz="1200" dirty="0" smtClean="0"/>
              <a:t> </a:t>
            </a:r>
            <a:r>
              <a:rPr lang="en-US" sz="1200" dirty="0" err="1" smtClean="0"/>
              <a:t>ferskvare</a:t>
            </a:r>
            <a:r>
              <a:rPr lang="en-US" sz="1200" dirty="0" smtClean="0"/>
              <a:t>: Jo </a:t>
            </a:r>
            <a:r>
              <a:rPr lang="en-US" sz="1200" dirty="0" err="1" smtClean="0"/>
              <a:t>nyere</a:t>
            </a:r>
            <a:r>
              <a:rPr lang="en-US" sz="1200" dirty="0" smtClean="0"/>
              <a:t> </a:t>
            </a:r>
            <a:r>
              <a:rPr lang="en-US" sz="1200" dirty="0" err="1" smtClean="0"/>
              <a:t>informasjon</a:t>
            </a:r>
            <a:r>
              <a:rPr lang="en-US" sz="1200" dirty="0" smtClean="0"/>
              <a:t> </a:t>
            </a:r>
            <a:r>
              <a:rPr lang="en-US" sz="1200" dirty="0" err="1" smtClean="0"/>
              <a:t>desto</a:t>
            </a:r>
            <a:r>
              <a:rPr lang="en-US" sz="1200" dirty="0" smtClean="0"/>
              <a:t> </a:t>
            </a:r>
            <a:r>
              <a:rPr lang="en-US" sz="1200" dirty="0" err="1" smtClean="0"/>
              <a:t>bedre</a:t>
            </a:r>
            <a:endParaRPr 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Andre</a:t>
            </a:r>
            <a:r>
              <a:rPr lang="en-US" sz="1200" baseline="0" dirty="0" smtClean="0"/>
              <a:t> </a:t>
            </a:r>
            <a:r>
              <a:rPr lang="en-US" sz="1200" baseline="0" dirty="0" err="1" smtClean="0"/>
              <a:t>typer</a:t>
            </a:r>
            <a:r>
              <a:rPr lang="en-US" sz="1200" baseline="0" dirty="0" smtClean="0"/>
              <a:t> </a:t>
            </a:r>
            <a:r>
              <a:rPr lang="en-US" sz="1200" baseline="0" dirty="0" err="1" smtClean="0"/>
              <a:t>observasjoner</a:t>
            </a:r>
            <a:r>
              <a:rPr lang="en-US" sz="1200" baseline="0" dirty="0" smtClean="0"/>
              <a:t> </a:t>
            </a:r>
            <a:r>
              <a:rPr lang="en-US" sz="1200" baseline="0" dirty="0" err="1" smtClean="0"/>
              <a:t>er</a:t>
            </a:r>
            <a:r>
              <a:rPr lang="en-US" sz="1200" baseline="0" dirty="0" smtClean="0"/>
              <a:t> </a:t>
            </a:r>
            <a:r>
              <a:rPr lang="en-US" sz="1200" baseline="0" dirty="0" err="1" smtClean="0"/>
              <a:t>ofte</a:t>
            </a:r>
            <a:r>
              <a:rPr lang="en-US" sz="1200" baseline="0" dirty="0" smtClean="0"/>
              <a:t> </a:t>
            </a:r>
            <a:r>
              <a:rPr lang="en-US" sz="1200" baseline="0" dirty="0" err="1" smtClean="0"/>
              <a:t>mer</a:t>
            </a:r>
            <a:r>
              <a:rPr lang="en-US" sz="1200" baseline="0" dirty="0" smtClean="0"/>
              <a:t> </a:t>
            </a:r>
            <a:r>
              <a:rPr lang="en-US" sz="1200" baseline="0" dirty="0" err="1" smtClean="0"/>
              <a:t>langvarige</a:t>
            </a:r>
            <a:endParaRPr lang="en-US" sz="1200"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aseline="0" dirty="0" err="1" smtClean="0"/>
              <a:t>Kan</a:t>
            </a:r>
            <a:r>
              <a:rPr lang="en-US" sz="1200" baseline="0" dirty="0" smtClean="0"/>
              <a:t> </a:t>
            </a:r>
            <a:r>
              <a:rPr lang="en-US" sz="1200" baseline="0" dirty="0" err="1" smtClean="0"/>
              <a:t>godt</a:t>
            </a:r>
            <a:r>
              <a:rPr lang="en-US" sz="1200" baseline="0" dirty="0" smtClean="0"/>
              <a:t> </a:t>
            </a:r>
            <a:r>
              <a:rPr lang="en-US" sz="1200" baseline="0" dirty="0" err="1" smtClean="0"/>
              <a:t>kutte</a:t>
            </a:r>
            <a:r>
              <a:rPr lang="en-US" sz="1200" baseline="0" dirty="0" smtClean="0"/>
              <a:t> </a:t>
            </a:r>
            <a:r>
              <a:rPr lang="en-US" sz="1200" baseline="0" dirty="0" err="1" smtClean="0"/>
              <a:t>dette</a:t>
            </a:r>
            <a:r>
              <a:rPr lang="en-US" sz="1200" baseline="0" dirty="0" smtClean="0"/>
              <a:t> </a:t>
            </a:r>
            <a:r>
              <a:rPr lang="en-US" sz="1200" baseline="0" dirty="0" err="1" smtClean="0"/>
              <a:t>bilde</a:t>
            </a:r>
            <a:endParaRPr lang="en-US" sz="1200" dirty="0" smtClean="0"/>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4</a:t>
            </a:fld>
            <a:endParaRPr lang="nb-NO" dirty="0"/>
          </a:p>
        </p:txBody>
      </p:sp>
    </p:spTree>
    <p:extLst>
      <p:ext uri="{BB962C8B-B14F-4D97-AF65-F5344CB8AC3E}">
        <p14:creationId xmlns:p14="http://schemas.microsoft.com/office/powerpoint/2010/main" val="3449531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dirty="0" smtClean="0"/>
              <a:t>Økende belastning eller avtagende styrke?</a:t>
            </a:r>
          </a:p>
          <a:p>
            <a:endParaRPr lang="en-US"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31</a:t>
            </a:fld>
            <a:endParaRPr lang="nb-NO" dirty="0"/>
          </a:p>
        </p:txBody>
      </p:sp>
    </p:spTree>
    <p:extLst>
      <p:ext uri="{BB962C8B-B14F-4D97-AF65-F5344CB8AC3E}">
        <p14:creationId xmlns:p14="http://schemas.microsoft.com/office/powerpoint/2010/main" val="2118256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nb-NO" sz="1200" dirty="0" smtClean="0"/>
              <a:t>Det kan være vanskelig å avgjøre om den er fersk eller ikke og derfor blir det viktig samtidig å ha fulgt med på værsituasjonen. </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nb-NO" sz="1200" dirty="0" smtClean="0"/>
              <a:t>Vinden kan enten frakte nysnø eller løs gammel snø. </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nb-NO" sz="1200" dirty="0" smtClean="0"/>
              <a:t>Fokksnødannelse foregår også i pent vær og kan på kort tid øke skredfaren. </a:t>
            </a:r>
            <a:endParaRPr lang="nb-NO" sz="1200" dirty="0" smtClean="0">
              <a:solidFill>
                <a:srgbClr val="FF0000"/>
              </a:solidFill>
            </a:endParaRP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33</a:t>
            </a:fld>
            <a:endParaRPr lang="nb-NO" dirty="0"/>
          </a:p>
        </p:txBody>
      </p:sp>
    </p:spTree>
    <p:extLst>
      <p:ext uri="{BB962C8B-B14F-4D97-AF65-F5344CB8AC3E}">
        <p14:creationId xmlns:p14="http://schemas.microsoft.com/office/powerpoint/2010/main" val="1007103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Nysnø: På den ene siden danner den snølag, som kan løsne som skred. På den annen side er nysnø en tilleggslast på svake lag lenger nede i snødekket</a:t>
            </a:r>
          </a:p>
          <a:p>
            <a:r>
              <a:rPr lang="nb-NO" dirty="0" smtClean="0"/>
              <a:t>Bølger</a:t>
            </a:r>
            <a:r>
              <a:rPr lang="nb-NO" baseline="0" dirty="0" smtClean="0"/>
              <a:t> i snødekket, vind fra høyre i bildet.</a:t>
            </a:r>
          </a:p>
          <a:p>
            <a:endParaRPr lang="nb-NO" baseline="0" dirty="0" smtClean="0"/>
          </a:p>
          <a:p>
            <a:pPr>
              <a:buFont typeface="Arial" pitchFamily="34" charset="0"/>
              <a:buChar char="•"/>
            </a:pPr>
            <a:r>
              <a:rPr lang="nb-NO" baseline="0" dirty="0" smtClean="0"/>
              <a:t> Alt etter den gamle snøoverflatens beskaffenhet kan denne snøen være svært lett å løse ut</a:t>
            </a:r>
          </a:p>
          <a:p>
            <a:pPr>
              <a:buFont typeface="Arial" pitchFamily="34" charset="0"/>
              <a:buChar char="•"/>
            </a:pPr>
            <a:r>
              <a:rPr lang="nb-NO" dirty="0" smtClean="0"/>
              <a:t>Kombinasjonen av nysnø og vind kan raskt føre til faretegnet kritisk nysnømengde. </a:t>
            </a:r>
          </a:p>
          <a:p>
            <a:pPr>
              <a:buFont typeface="Arial" pitchFamily="34" charset="0"/>
              <a:buChar char="•"/>
            </a:pPr>
            <a:r>
              <a:rPr lang="nb-NO" dirty="0" smtClean="0"/>
              <a:t>Denne typen fokksnø er ofte relativt myk og danner ofte bølger og dyner over store områder. </a:t>
            </a:r>
          </a:p>
          <a:p>
            <a:pPr>
              <a:buFont typeface="Arial" pitchFamily="34" charset="0"/>
              <a:buChar char="•"/>
            </a:pPr>
            <a:r>
              <a:rPr lang="nb-NO" dirty="0" smtClean="0"/>
              <a:t>Skredproblemet som følge av fokksnø under snøfall ligner skredproblemet som følge av nysnø.</a:t>
            </a: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34</a:t>
            </a:fld>
            <a:endParaRPr lang="nb-NO" dirty="0"/>
          </a:p>
        </p:txBody>
      </p:sp>
    </p:spTree>
    <p:extLst>
      <p:ext uri="{BB962C8B-B14F-4D97-AF65-F5344CB8AC3E}">
        <p14:creationId xmlns:p14="http://schemas.microsoft.com/office/powerpoint/2010/main" val="2177947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a:buFont typeface="Arial" pitchFamily="34" charset="0"/>
              <a:buChar char="•"/>
            </a:pPr>
            <a:r>
              <a:rPr lang="nb-NO" dirty="0" smtClean="0"/>
              <a:t> Fokksnøen blir liggende oppå rester av løs nysnø, som på kort sikt danner ett svakt lag. Slike lag fester seg i løpet av en til to dager og skredfaren avtar relativt raskt. </a:t>
            </a:r>
          </a:p>
          <a:p>
            <a:pPr>
              <a:buFont typeface="Arial" pitchFamily="34" charset="0"/>
              <a:buChar char="•"/>
            </a:pPr>
            <a:r>
              <a:rPr lang="nb-NO" dirty="0" smtClean="0"/>
              <a:t>Dersom det under nysnøen eller fokksnøen ligger ett løst lag med kantkornet snø, tar stabiliseringsprosessen mye lengre tid og vi kan få ett skredproblem med vedvarende svake lag</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35</a:t>
            </a:fld>
            <a:endParaRPr lang="nb-NO" dirty="0"/>
          </a:p>
        </p:txBody>
      </p:sp>
    </p:spTree>
    <p:extLst>
      <p:ext uri="{BB962C8B-B14F-4D97-AF65-F5344CB8AC3E}">
        <p14:creationId xmlns:p14="http://schemas.microsoft.com/office/powerpoint/2010/main" val="2544386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nb-NO" dirty="0" smtClean="0"/>
              <a:t>Også denne snøen lar seg transportere, men ikke så lett som nysnø. Omtrent 10 m/s må til. </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nb-NO" dirty="0" smtClean="0"/>
              <a:t>Fokksnøen som dannes på denne måten er ofte svært hard. </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nb-NO" dirty="0" smtClean="0"/>
              <a:t>Når kantkornet omvandlet snø forflyttes blir det alltid en ugunstig overgang mellom det svake laget og fokksnøen. </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nb-NO" dirty="0" smtClean="0"/>
              <a:t>Skredfaren vil heller ikke bedre seg siden verken fokksnøen eller det svake laget endrer seg vesentlig. </a:t>
            </a:r>
            <a:endParaRPr lang="nb-NO" smtClean="0"/>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nb-NO" smtClean="0"/>
              <a:t>Skred </a:t>
            </a:r>
            <a:r>
              <a:rPr lang="nb-NO" dirty="0" smtClean="0"/>
              <a:t>løses fortrinnsvis ut der fokksnølaget er tynnest. </a:t>
            </a: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36</a:t>
            </a:fld>
            <a:endParaRPr lang="nb-NO" dirty="0"/>
          </a:p>
        </p:txBody>
      </p:sp>
    </p:spTree>
    <p:extLst>
      <p:ext uri="{BB962C8B-B14F-4D97-AF65-F5344CB8AC3E}">
        <p14:creationId xmlns:p14="http://schemas.microsoft.com/office/powerpoint/2010/main" val="600250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US" dirty="0" err="1" smtClean="0"/>
              <a:t>Når</a:t>
            </a:r>
            <a:r>
              <a:rPr lang="en-US" dirty="0" smtClean="0"/>
              <a:t> </a:t>
            </a:r>
            <a:r>
              <a:rPr lang="en-US" dirty="0" err="1" smtClean="0"/>
              <a:t>snø</a:t>
            </a:r>
            <a:r>
              <a:rPr lang="en-US" dirty="0" smtClean="0"/>
              <a:t> </a:t>
            </a:r>
            <a:r>
              <a:rPr lang="en-US" dirty="0" err="1" smtClean="0"/>
              <a:t>varmes</a:t>
            </a:r>
            <a:r>
              <a:rPr lang="en-US" dirty="0" smtClean="0"/>
              <a:t> </a:t>
            </a:r>
            <a:r>
              <a:rPr lang="en-US" dirty="0" err="1" smtClean="0"/>
              <a:t>til</a:t>
            </a:r>
            <a:r>
              <a:rPr lang="en-US" baseline="0" dirty="0" smtClean="0"/>
              <a:t> </a:t>
            </a:r>
            <a:r>
              <a:rPr lang="en-US" baseline="0" dirty="0" err="1" smtClean="0"/>
              <a:t>rundt</a:t>
            </a:r>
            <a:r>
              <a:rPr lang="en-US" baseline="0" dirty="0" smtClean="0"/>
              <a:t> 0 grader, </a:t>
            </a:r>
            <a:r>
              <a:rPr lang="en-US" baseline="0" dirty="0" err="1" smtClean="0"/>
              <a:t>dannes</a:t>
            </a:r>
            <a:r>
              <a:rPr lang="en-US" baseline="0" dirty="0" smtClean="0"/>
              <a:t> </a:t>
            </a:r>
            <a:r>
              <a:rPr lang="en-US" baseline="0" dirty="0" err="1" smtClean="0"/>
              <a:t>runde</a:t>
            </a:r>
            <a:r>
              <a:rPr lang="en-US" baseline="0" dirty="0" smtClean="0"/>
              <a:t> store </a:t>
            </a:r>
            <a:r>
              <a:rPr lang="en-US" baseline="0" dirty="0" err="1" smtClean="0"/>
              <a:t>krorn</a:t>
            </a:r>
            <a:r>
              <a:rPr lang="en-US" baseline="0" dirty="0" smtClean="0"/>
              <a:t> med </a:t>
            </a:r>
            <a:r>
              <a:rPr lang="en-US" baseline="0" dirty="0" err="1" smtClean="0"/>
              <a:t>smeltevann</a:t>
            </a:r>
            <a:r>
              <a:rPr lang="en-US" baseline="0" dirty="0" smtClean="0"/>
              <a:t> </a:t>
            </a:r>
            <a:r>
              <a:rPr lang="en-US" baseline="0" dirty="0" err="1" smtClean="0"/>
              <a:t>mellom</a:t>
            </a:r>
            <a:r>
              <a:rPr lang="en-US" baseline="0" dirty="0" smtClean="0"/>
              <a:t> </a:t>
            </a:r>
            <a:r>
              <a:rPr lang="en-US" baseline="0" dirty="0" err="1" smtClean="0"/>
              <a:t>kornene</a:t>
            </a:r>
            <a:r>
              <a:rPr lang="en-US" baseline="0" dirty="0" smtClean="0"/>
              <a:t>. </a:t>
            </a:r>
            <a:r>
              <a:rPr lang="en-US" baseline="0" dirty="0" err="1" smtClean="0"/>
              <a:t>Strukturen</a:t>
            </a:r>
            <a:r>
              <a:rPr lang="en-US" baseline="0" dirty="0" smtClean="0"/>
              <a:t> </a:t>
            </a:r>
            <a:r>
              <a:rPr lang="en-US" baseline="0" dirty="0" err="1" smtClean="0"/>
              <a:t>er</a:t>
            </a:r>
            <a:r>
              <a:rPr lang="en-US" baseline="0" dirty="0" smtClean="0"/>
              <a:t> </a:t>
            </a:r>
            <a:r>
              <a:rPr lang="en-US" baseline="0" dirty="0" err="1" smtClean="0"/>
              <a:t>da</a:t>
            </a:r>
            <a:r>
              <a:rPr lang="en-US" baseline="0" dirty="0" smtClean="0"/>
              <a:t> </a:t>
            </a:r>
            <a:r>
              <a:rPr lang="en-US" baseline="0" dirty="0" err="1" smtClean="0"/>
              <a:t>svak</a:t>
            </a:r>
            <a:r>
              <a:rPr lang="en-US" baseline="0" dirty="0" smtClean="0"/>
              <a:t>, men </a:t>
            </a:r>
            <a:r>
              <a:rPr lang="en-US" baseline="0" dirty="0" err="1" smtClean="0"/>
              <a:t>når</a:t>
            </a:r>
            <a:r>
              <a:rPr lang="en-US" baseline="0" dirty="0" smtClean="0"/>
              <a:t> </a:t>
            </a:r>
            <a:r>
              <a:rPr lang="en-US" baseline="0" dirty="0" err="1" smtClean="0"/>
              <a:t>dette</a:t>
            </a:r>
            <a:r>
              <a:rPr lang="en-US" baseline="0" dirty="0" smtClean="0"/>
              <a:t> </a:t>
            </a:r>
            <a:r>
              <a:rPr lang="en-US" baseline="0" dirty="0" err="1" smtClean="0"/>
              <a:t>fryser</a:t>
            </a:r>
            <a:r>
              <a:rPr lang="en-US" baseline="0" dirty="0" smtClean="0"/>
              <a:t> </a:t>
            </a:r>
            <a:r>
              <a:rPr lang="en-US" baseline="0" dirty="0" err="1" smtClean="0"/>
              <a:t>igjen</a:t>
            </a:r>
            <a:r>
              <a:rPr lang="en-US" baseline="0" dirty="0" smtClean="0"/>
              <a:t> </a:t>
            </a:r>
            <a:r>
              <a:rPr lang="en-US" baseline="0" dirty="0" err="1" smtClean="0"/>
              <a:t>danner</a:t>
            </a:r>
            <a:r>
              <a:rPr lang="en-US" baseline="0" dirty="0" smtClean="0"/>
              <a:t> </a:t>
            </a:r>
            <a:r>
              <a:rPr lang="en-US" baseline="0" dirty="0" err="1" smtClean="0"/>
              <a:t>det</a:t>
            </a:r>
            <a:r>
              <a:rPr lang="en-US" baseline="0" dirty="0" smtClean="0"/>
              <a:t> et </a:t>
            </a:r>
            <a:r>
              <a:rPr lang="en-US" baseline="0" dirty="0" err="1" smtClean="0"/>
              <a:t>svært</a:t>
            </a:r>
            <a:r>
              <a:rPr lang="en-US" baseline="0" dirty="0" smtClean="0"/>
              <a:t> </a:t>
            </a:r>
            <a:r>
              <a:rPr lang="en-US" baseline="0" dirty="0" err="1" smtClean="0"/>
              <a:t>stabilt</a:t>
            </a:r>
            <a:r>
              <a:rPr lang="en-US" baseline="0" dirty="0" smtClean="0"/>
              <a:t> </a:t>
            </a:r>
            <a:r>
              <a:rPr lang="en-US" baseline="0" dirty="0" err="1" smtClean="0"/>
              <a:t>snødekke</a:t>
            </a:r>
            <a:r>
              <a:rPr lang="en-US" baseline="0" dirty="0" smtClean="0"/>
              <a:t>.</a:t>
            </a:r>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39</a:t>
            </a:fld>
            <a:endParaRPr lang="nb-NO" dirty="0"/>
          </a:p>
        </p:txBody>
      </p:sp>
    </p:spTree>
    <p:extLst>
      <p:ext uri="{BB962C8B-B14F-4D97-AF65-F5344CB8AC3E}">
        <p14:creationId xmlns:p14="http://schemas.microsoft.com/office/powerpoint/2010/main" val="3715999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smtClean="0"/>
              <a:t>På </a:t>
            </a:r>
            <a:r>
              <a:rPr lang="en-US" dirty="0" err="1" smtClean="0"/>
              <a:t>bildet</a:t>
            </a:r>
            <a:r>
              <a:rPr lang="en-US" dirty="0" smtClean="0"/>
              <a:t>: god </a:t>
            </a:r>
            <a:r>
              <a:rPr lang="en-US" dirty="0" err="1" smtClean="0"/>
              <a:t>sikt</a:t>
            </a:r>
            <a:r>
              <a:rPr lang="en-US" dirty="0" smtClean="0"/>
              <a:t>. </a:t>
            </a:r>
            <a:r>
              <a:rPr lang="en-US" dirty="0" err="1" smtClean="0"/>
              <a:t>Flere</a:t>
            </a:r>
            <a:r>
              <a:rPr lang="en-US" dirty="0" smtClean="0"/>
              <a:t> </a:t>
            </a:r>
            <a:r>
              <a:rPr lang="en-US" dirty="0" err="1" smtClean="0"/>
              <a:t>himmelretninger</a:t>
            </a:r>
            <a:r>
              <a:rPr lang="en-US" dirty="0" smtClean="0"/>
              <a:t>,</a:t>
            </a:r>
            <a:r>
              <a:rPr lang="en-US" baseline="0" dirty="0" smtClean="0"/>
              <a:t> lite / </a:t>
            </a:r>
            <a:r>
              <a:rPr lang="en-US" baseline="0" dirty="0" err="1" smtClean="0"/>
              <a:t>ingen</a:t>
            </a:r>
            <a:r>
              <a:rPr lang="en-US" baseline="0" dirty="0" smtClean="0"/>
              <a:t> </a:t>
            </a:r>
            <a:r>
              <a:rPr lang="en-US" baseline="0" dirty="0" err="1" smtClean="0"/>
              <a:t>vind</a:t>
            </a:r>
            <a:r>
              <a:rPr lang="en-US" baseline="0" dirty="0" smtClean="0"/>
              <a:t>, </a:t>
            </a:r>
            <a:r>
              <a:rPr lang="en-US" baseline="0" dirty="0" err="1" smtClean="0"/>
              <a:t>ingen</a:t>
            </a:r>
            <a:r>
              <a:rPr lang="en-US" baseline="0" dirty="0" smtClean="0"/>
              <a:t> </a:t>
            </a:r>
            <a:r>
              <a:rPr lang="en-US" baseline="0" dirty="0" err="1" smtClean="0"/>
              <a:t>tegn</a:t>
            </a:r>
            <a:endParaRPr lang="en-US"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5</a:t>
            </a:fld>
            <a:endParaRPr lang="nb-NO" dirty="0"/>
          </a:p>
        </p:txBody>
      </p:sp>
    </p:spTree>
    <p:extLst>
      <p:ext uri="{BB962C8B-B14F-4D97-AF65-F5344CB8AC3E}">
        <p14:creationId xmlns:p14="http://schemas.microsoft.com/office/powerpoint/2010/main" val="2531014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Bildet er fra 7 fjellet</a:t>
            </a:r>
            <a:r>
              <a:rPr lang="nb-NO" baseline="0" dirty="0" smtClean="0"/>
              <a:t> i </a:t>
            </a:r>
            <a:r>
              <a:rPr lang="nb-NO" baseline="0" dirty="0" err="1" smtClean="0"/>
              <a:t>tamok</a:t>
            </a:r>
            <a:r>
              <a:rPr lang="nb-NO" baseline="0" dirty="0" smtClean="0"/>
              <a:t>. Sporet under skredet er vanlig vei opp. Også i ff toppturer i Norge </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6</a:t>
            </a:fld>
            <a:endParaRPr lang="nb-NO" dirty="0"/>
          </a:p>
        </p:txBody>
      </p:sp>
    </p:spTree>
    <p:extLst>
      <p:ext uri="{BB962C8B-B14F-4D97-AF65-F5344CB8AC3E}">
        <p14:creationId xmlns:p14="http://schemas.microsoft.com/office/powerpoint/2010/main" val="276833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7E29E00-E0B9-4A88-9EAA-DE01679B96AD}" type="slidenum">
              <a:rPr lang="nb-NO"/>
              <a:pPr/>
              <a:t>7</a:t>
            </a:fld>
            <a:endParaRPr lang="nb-NO" dirty="0"/>
          </a:p>
        </p:txBody>
      </p:sp>
    </p:spTree>
    <p:extLst>
      <p:ext uri="{BB962C8B-B14F-4D97-AF65-F5344CB8AC3E}">
        <p14:creationId xmlns:p14="http://schemas.microsoft.com/office/powerpoint/2010/main" val="2107132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Vi sier noe om størrelse og utbredelse og tilleggsbelastning, ikke konsekvens!</a:t>
            </a:r>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10</a:t>
            </a:fld>
            <a:endParaRPr lang="nb-NO" dirty="0"/>
          </a:p>
        </p:txBody>
      </p:sp>
    </p:spTree>
    <p:extLst>
      <p:ext uri="{BB962C8B-B14F-4D97-AF65-F5344CB8AC3E}">
        <p14:creationId xmlns:p14="http://schemas.microsoft.com/office/powerpoint/2010/main" val="3312500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smtClean="0"/>
              <a:t>1300 </a:t>
            </a:r>
            <a:r>
              <a:rPr lang="en-US" dirty="0" err="1" smtClean="0"/>
              <a:t>moh</a:t>
            </a:r>
            <a:r>
              <a:rPr lang="en-US" dirty="0" smtClean="0"/>
              <a:t>. Lite </a:t>
            </a:r>
            <a:r>
              <a:rPr lang="en-US" dirty="0" err="1" smtClean="0"/>
              <a:t>vindpåvirkning</a:t>
            </a:r>
            <a:r>
              <a:rPr lang="en-US" dirty="0" smtClean="0"/>
              <a:t> (kun</a:t>
            </a:r>
            <a:r>
              <a:rPr lang="en-US" baseline="0" dirty="0" smtClean="0"/>
              <a:t> </a:t>
            </a:r>
            <a:r>
              <a:rPr lang="en-US" baseline="0" dirty="0" err="1" smtClean="0"/>
              <a:t>tegn</a:t>
            </a:r>
            <a:r>
              <a:rPr lang="en-US" baseline="0" dirty="0" smtClean="0"/>
              <a:t> I </a:t>
            </a:r>
            <a:r>
              <a:rPr lang="en-US" baseline="0" dirty="0" err="1" smtClean="0"/>
              <a:t>snøen</a:t>
            </a:r>
            <a:r>
              <a:rPr lang="en-US" baseline="0" dirty="0" smtClean="0"/>
              <a:t> </a:t>
            </a:r>
            <a:r>
              <a:rPr lang="en-US" baseline="0" dirty="0" err="1" smtClean="0"/>
              <a:t>helt</a:t>
            </a:r>
            <a:r>
              <a:rPr lang="en-US" baseline="0" dirty="0" smtClean="0"/>
              <a:t> </a:t>
            </a:r>
            <a:r>
              <a:rPr lang="en-US" baseline="0" dirty="0" err="1" smtClean="0"/>
              <a:t>øverst</a:t>
            </a:r>
            <a:r>
              <a:rPr lang="en-US" baseline="0" dirty="0" smtClean="0"/>
              <a:t>) le-side. </a:t>
            </a:r>
            <a:r>
              <a:rPr lang="en-US" baseline="0" dirty="0" err="1" smtClean="0"/>
              <a:t>Januar</a:t>
            </a:r>
            <a:r>
              <a:rPr lang="en-US" baseline="0" dirty="0" smtClean="0"/>
              <a:t>, </a:t>
            </a:r>
            <a:r>
              <a:rPr lang="en-US" baseline="0" dirty="0" err="1" smtClean="0"/>
              <a:t>så</a:t>
            </a:r>
            <a:r>
              <a:rPr lang="en-US" baseline="0" dirty="0" smtClean="0"/>
              <a:t> sola </a:t>
            </a:r>
            <a:r>
              <a:rPr lang="en-US" baseline="0" dirty="0" err="1" smtClean="0"/>
              <a:t>har</a:t>
            </a:r>
            <a:r>
              <a:rPr lang="en-US" baseline="0" dirty="0" smtClean="0"/>
              <a:t> </a:t>
            </a:r>
            <a:r>
              <a:rPr lang="en-US" baseline="0" dirty="0" err="1" smtClean="0"/>
              <a:t>ingen</a:t>
            </a:r>
            <a:r>
              <a:rPr lang="en-US" baseline="0" dirty="0" smtClean="0"/>
              <a:t> ting å </a:t>
            </a:r>
            <a:r>
              <a:rPr lang="en-US" baseline="0" dirty="0" err="1" smtClean="0"/>
              <a:t>si</a:t>
            </a:r>
            <a:endParaRPr lang="en-US" baseline="0" dirty="0" smtClean="0"/>
          </a:p>
          <a:p>
            <a:r>
              <a:rPr lang="en-US" baseline="0" dirty="0" err="1" smtClean="0"/>
              <a:t>Leside</a:t>
            </a:r>
            <a:endParaRPr lang="en-US" baseline="0" dirty="0" smtClean="0"/>
          </a:p>
          <a:p>
            <a:r>
              <a:rPr lang="en-US" baseline="0" dirty="0" err="1" smtClean="0"/>
              <a:t>Ikke</a:t>
            </a:r>
            <a:r>
              <a:rPr lang="en-US" baseline="0" dirty="0" smtClean="0"/>
              <a:t> </a:t>
            </a:r>
            <a:r>
              <a:rPr lang="en-US" baseline="0" dirty="0" err="1" smtClean="0"/>
              <a:t>hyppig</a:t>
            </a:r>
            <a:r>
              <a:rPr lang="en-US" baseline="0" dirty="0" smtClean="0"/>
              <a:t> </a:t>
            </a:r>
            <a:r>
              <a:rPr lang="en-US" baseline="0" dirty="0" err="1" smtClean="0"/>
              <a:t>kjørt</a:t>
            </a:r>
            <a:endParaRPr lang="en-US" baseline="0" dirty="0" smtClean="0"/>
          </a:p>
          <a:p>
            <a:r>
              <a:rPr lang="en-US" baseline="0" dirty="0" err="1" smtClean="0"/>
              <a:t>Svakt</a:t>
            </a:r>
            <a:r>
              <a:rPr lang="en-US" baseline="0" dirty="0" smtClean="0"/>
              <a:t> lag </a:t>
            </a:r>
            <a:r>
              <a:rPr lang="en-US" baseline="0" dirty="0" err="1" smtClean="0"/>
              <a:t>er</a:t>
            </a:r>
            <a:r>
              <a:rPr lang="en-US" baseline="0" dirty="0" smtClean="0"/>
              <a:t> rim – </a:t>
            </a:r>
            <a:r>
              <a:rPr lang="en-US" baseline="0" dirty="0" err="1" smtClean="0"/>
              <a:t>innlandsklima</a:t>
            </a:r>
            <a:endParaRPr lang="en-US" baseline="0" dirty="0" smtClean="0"/>
          </a:p>
          <a:p>
            <a:r>
              <a:rPr lang="en-US" baseline="0" dirty="0" err="1" smtClean="0"/>
              <a:t>Løsner</a:t>
            </a:r>
            <a:r>
              <a:rPr lang="en-US" baseline="0" dirty="0" smtClean="0"/>
              <a:t> </a:t>
            </a:r>
            <a:r>
              <a:rPr lang="en-US" baseline="0" dirty="0" err="1" smtClean="0"/>
              <a:t>ved</a:t>
            </a:r>
            <a:r>
              <a:rPr lang="en-US" baseline="0" dirty="0" smtClean="0"/>
              <a:t> </a:t>
            </a:r>
            <a:r>
              <a:rPr lang="en-US" baseline="0" dirty="0" err="1" smtClean="0"/>
              <a:t>liten</a:t>
            </a:r>
            <a:r>
              <a:rPr lang="en-US" baseline="0" dirty="0" smtClean="0"/>
              <a:t> </a:t>
            </a:r>
            <a:r>
              <a:rPr lang="en-US" baseline="0" dirty="0" err="1" smtClean="0"/>
              <a:t>tilleggsbel</a:t>
            </a:r>
            <a:r>
              <a:rPr lang="en-US" baseline="0" dirty="0" smtClean="0"/>
              <a:t>. </a:t>
            </a:r>
            <a:r>
              <a:rPr lang="en-US" baseline="0" dirty="0" err="1" smtClean="0"/>
              <a:t>Kan</a:t>
            </a:r>
            <a:r>
              <a:rPr lang="en-US" baseline="0" dirty="0" smtClean="0"/>
              <a:t> </a:t>
            </a:r>
            <a:r>
              <a:rPr lang="en-US" baseline="0" dirty="0" err="1" smtClean="0"/>
              <a:t>ikke</a:t>
            </a:r>
            <a:r>
              <a:rPr lang="en-US" baseline="0" dirty="0" smtClean="0"/>
              <a:t> </a:t>
            </a:r>
            <a:r>
              <a:rPr lang="en-US" baseline="0" dirty="0" err="1" smtClean="0"/>
              <a:t>løsne</a:t>
            </a:r>
            <a:r>
              <a:rPr lang="en-US" baseline="0" dirty="0" smtClean="0"/>
              <a:t> </a:t>
            </a:r>
            <a:r>
              <a:rPr lang="en-US" baseline="0" dirty="0" err="1" smtClean="0"/>
              <a:t>mer</a:t>
            </a:r>
            <a:r>
              <a:rPr lang="en-US" baseline="0" dirty="0" smtClean="0"/>
              <a:t> </a:t>
            </a:r>
            <a:r>
              <a:rPr lang="en-US" baseline="0" dirty="0" err="1" smtClean="0"/>
              <a:t>fordi</a:t>
            </a:r>
            <a:r>
              <a:rPr lang="en-US" baseline="0" dirty="0" smtClean="0"/>
              <a:t> den </a:t>
            </a:r>
            <a:r>
              <a:rPr lang="en-US" baseline="0" dirty="0" err="1" smtClean="0"/>
              <a:t>andre</a:t>
            </a:r>
            <a:r>
              <a:rPr lang="en-US" baseline="0" dirty="0" smtClean="0"/>
              <a:t> </a:t>
            </a:r>
            <a:r>
              <a:rPr lang="en-US" baseline="0" dirty="0" err="1" smtClean="0"/>
              <a:t>snøen</a:t>
            </a:r>
            <a:r>
              <a:rPr lang="en-US" baseline="0" dirty="0" smtClean="0"/>
              <a:t> </a:t>
            </a:r>
            <a:r>
              <a:rPr lang="en-US" baseline="0" dirty="0" err="1" smtClean="0"/>
              <a:t>er</a:t>
            </a:r>
            <a:r>
              <a:rPr lang="en-US" baseline="0" dirty="0" smtClean="0"/>
              <a:t> </a:t>
            </a:r>
            <a:r>
              <a:rPr lang="en-US" baseline="0" dirty="0" err="1" smtClean="0"/>
              <a:t>ubundet</a:t>
            </a:r>
            <a:r>
              <a:rPr lang="en-US" baseline="0" dirty="0" smtClean="0"/>
              <a:t>. </a:t>
            </a:r>
          </a:p>
          <a:p>
            <a:r>
              <a:rPr lang="en-US" baseline="0" dirty="0" smtClean="0"/>
              <a:t>33 grader. </a:t>
            </a:r>
          </a:p>
          <a:p>
            <a:r>
              <a:rPr lang="en-US" baseline="0" dirty="0" err="1" smtClean="0"/>
              <a:t>Registrer</a:t>
            </a:r>
            <a:r>
              <a:rPr lang="en-US" baseline="0" dirty="0" smtClean="0"/>
              <a:t> </a:t>
            </a:r>
            <a:r>
              <a:rPr lang="en-US" baseline="0" dirty="0" err="1" smtClean="0"/>
              <a:t>dette</a:t>
            </a:r>
            <a:r>
              <a:rPr lang="en-US" baseline="0" dirty="0" smtClean="0"/>
              <a:t> </a:t>
            </a:r>
            <a:r>
              <a:rPr lang="en-US" baseline="0" dirty="0" err="1" smtClean="0"/>
              <a:t>skredet</a:t>
            </a:r>
            <a:endParaRPr lang="en-US" baseline="0" dirty="0" smtClean="0"/>
          </a:p>
          <a:p>
            <a:endParaRPr lang="en-US"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12</a:t>
            </a:fld>
            <a:endParaRPr lang="nb-NO" dirty="0"/>
          </a:p>
        </p:txBody>
      </p:sp>
    </p:spTree>
    <p:extLst>
      <p:ext uri="{BB962C8B-B14F-4D97-AF65-F5344CB8AC3E}">
        <p14:creationId xmlns:p14="http://schemas.microsoft.com/office/powerpoint/2010/main" val="4267652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Innlandsklima</a:t>
            </a:r>
            <a:r>
              <a:rPr lang="nb-NO" baseline="0" dirty="0" smtClean="0"/>
              <a:t> (Hemsedal) leside, fremherskende </a:t>
            </a:r>
            <a:r>
              <a:rPr lang="nb-NO" baseline="0" dirty="0" err="1" smtClean="0"/>
              <a:t>vindrettnig</a:t>
            </a:r>
            <a:endParaRPr lang="nb-NO" baseline="0" dirty="0" smtClean="0"/>
          </a:p>
          <a:p>
            <a:r>
              <a:rPr lang="en-US" dirty="0" smtClean="0"/>
              <a:t>1500 </a:t>
            </a:r>
            <a:r>
              <a:rPr lang="en-US" dirty="0" err="1" smtClean="0"/>
              <a:t>moh</a:t>
            </a:r>
            <a:r>
              <a:rPr lang="en-US" dirty="0" smtClean="0"/>
              <a:t>. </a:t>
            </a:r>
            <a:r>
              <a:rPr lang="en-US" dirty="0" err="1" smtClean="0"/>
              <a:t>Mye</a:t>
            </a:r>
            <a:r>
              <a:rPr lang="en-US" dirty="0" smtClean="0"/>
              <a:t> </a:t>
            </a:r>
            <a:r>
              <a:rPr lang="en-US" dirty="0" err="1" smtClean="0"/>
              <a:t>vind</a:t>
            </a:r>
            <a:r>
              <a:rPr lang="en-US" dirty="0" smtClean="0"/>
              <a:t>.</a:t>
            </a:r>
            <a:r>
              <a:rPr lang="en-US" baseline="0" dirty="0" smtClean="0"/>
              <a:t> </a:t>
            </a:r>
            <a:r>
              <a:rPr lang="en-US" baseline="0" dirty="0" err="1" smtClean="0"/>
              <a:t>Leside</a:t>
            </a:r>
            <a:r>
              <a:rPr lang="en-US" baseline="0" dirty="0" smtClean="0"/>
              <a:t>. </a:t>
            </a:r>
            <a:r>
              <a:rPr lang="en-US" baseline="0" dirty="0" err="1" smtClean="0"/>
              <a:t>Avblåst</a:t>
            </a:r>
            <a:r>
              <a:rPr lang="en-US" baseline="0" dirty="0" smtClean="0"/>
              <a:t> på </a:t>
            </a:r>
            <a:r>
              <a:rPr lang="en-US" baseline="0" dirty="0" err="1" smtClean="0"/>
              <a:t>ryggen</a:t>
            </a:r>
            <a:r>
              <a:rPr lang="en-US" baseline="0" dirty="0" smtClean="0"/>
              <a:t>. </a:t>
            </a:r>
            <a:r>
              <a:rPr lang="en-US" baseline="0" dirty="0" err="1" smtClean="0"/>
              <a:t>Januar</a:t>
            </a:r>
            <a:r>
              <a:rPr lang="en-US" baseline="0" dirty="0" smtClean="0"/>
              <a:t>, </a:t>
            </a:r>
            <a:r>
              <a:rPr lang="en-US" baseline="0" dirty="0" err="1" smtClean="0"/>
              <a:t>så</a:t>
            </a:r>
            <a:r>
              <a:rPr lang="en-US" baseline="0" dirty="0" smtClean="0"/>
              <a:t> sola </a:t>
            </a:r>
            <a:r>
              <a:rPr lang="en-US" baseline="0" dirty="0" err="1" smtClean="0"/>
              <a:t>har</a:t>
            </a:r>
            <a:r>
              <a:rPr lang="en-US" baseline="0" dirty="0" smtClean="0"/>
              <a:t> </a:t>
            </a:r>
            <a:r>
              <a:rPr lang="en-US" baseline="0" dirty="0" err="1" smtClean="0"/>
              <a:t>ingen</a:t>
            </a:r>
            <a:r>
              <a:rPr lang="en-US" baseline="0" dirty="0" smtClean="0"/>
              <a:t> ting å </a:t>
            </a:r>
            <a:r>
              <a:rPr lang="en-US" baseline="0" dirty="0" err="1" smtClean="0"/>
              <a:t>si</a:t>
            </a:r>
            <a:endParaRPr lang="en-US" baseline="0" dirty="0" smtClean="0"/>
          </a:p>
          <a:p>
            <a:r>
              <a:rPr lang="en-US" baseline="0" dirty="0" err="1" smtClean="0"/>
              <a:t>Leside</a:t>
            </a:r>
            <a:endParaRPr lang="en-US" baseline="0" dirty="0" smtClean="0"/>
          </a:p>
          <a:p>
            <a:r>
              <a:rPr lang="en-US" baseline="0" dirty="0" err="1" smtClean="0"/>
              <a:t>Ikke</a:t>
            </a:r>
            <a:r>
              <a:rPr lang="en-US" baseline="0" dirty="0" smtClean="0"/>
              <a:t> </a:t>
            </a:r>
            <a:r>
              <a:rPr lang="en-US" baseline="0" dirty="0" err="1" smtClean="0"/>
              <a:t>hyppig</a:t>
            </a:r>
            <a:r>
              <a:rPr lang="en-US" baseline="0" dirty="0" smtClean="0"/>
              <a:t> </a:t>
            </a:r>
            <a:r>
              <a:rPr lang="en-US" baseline="0" dirty="0" err="1" smtClean="0"/>
              <a:t>kjørt</a:t>
            </a:r>
            <a:endParaRPr lang="en-US" baseline="0" dirty="0" smtClean="0"/>
          </a:p>
          <a:p>
            <a:r>
              <a:rPr lang="en-US" baseline="0" dirty="0" err="1" smtClean="0"/>
              <a:t>Svakt</a:t>
            </a:r>
            <a:r>
              <a:rPr lang="en-US" baseline="0" dirty="0" smtClean="0"/>
              <a:t> lag </a:t>
            </a:r>
            <a:r>
              <a:rPr lang="en-US" baseline="0" dirty="0" err="1" smtClean="0"/>
              <a:t>er</a:t>
            </a:r>
            <a:r>
              <a:rPr lang="en-US" baseline="0" dirty="0" smtClean="0"/>
              <a:t> </a:t>
            </a:r>
            <a:r>
              <a:rPr lang="en-US" baseline="0" dirty="0" err="1" smtClean="0"/>
              <a:t>kantkorn</a:t>
            </a:r>
            <a:r>
              <a:rPr lang="en-US" baseline="0" dirty="0" smtClean="0"/>
              <a:t>– </a:t>
            </a:r>
            <a:r>
              <a:rPr lang="en-US" baseline="0" dirty="0" err="1" smtClean="0"/>
              <a:t>innlandsklima</a:t>
            </a:r>
            <a:endParaRPr lang="en-US" baseline="0" dirty="0" smtClean="0"/>
          </a:p>
          <a:p>
            <a:r>
              <a:rPr lang="en-US" baseline="0" dirty="0" err="1" smtClean="0"/>
              <a:t>Løsner</a:t>
            </a:r>
            <a:r>
              <a:rPr lang="en-US" baseline="0" dirty="0" smtClean="0"/>
              <a:t> </a:t>
            </a:r>
            <a:r>
              <a:rPr lang="en-US" baseline="0" dirty="0" err="1" smtClean="0"/>
              <a:t>ved</a:t>
            </a:r>
            <a:r>
              <a:rPr lang="en-US" baseline="0" dirty="0" smtClean="0"/>
              <a:t> </a:t>
            </a:r>
            <a:r>
              <a:rPr lang="en-US" baseline="0" dirty="0" err="1" smtClean="0"/>
              <a:t>stor</a:t>
            </a:r>
            <a:r>
              <a:rPr lang="en-US" baseline="0" dirty="0" smtClean="0"/>
              <a:t> </a:t>
            </a:r>
            <a:r>
              <a:rPr lang="en-US" baseline="0" dirty="0" err="1" smtClean="0"/>
              <a:t>tilleggsbel</a:t>
            </a:r>
            <a:r>
              <a:rPr lang="en-US" baseline="0" dirty="0" smtClean="0"/>
              <a:t>. </a:t>
            </a:r>
            <a:r>
              <a:rPr lang="en-US" baseline="0" dirty="0" err="1" smtClean="0"/>
              <a:t>Flere</a:t>
            </a:r>
            <a:r>
              <a:rPr lang="en-US" baseline="0" dirty="0" smtClean="0"/>
              <a:t> I </a:t>
            </a:r>
            <a:r>
              <a:rPr lang="en-US" baseline="0" dirty="0" err="1" smtClean="0"/>
              <a:t>henget</a:t>
            </a:r>
            <a:r>
              <a:rPr lang="en-US" baseline="0" dirty="0" smtClean="0"/>
              <a:t> </a:t>
            </a:r>
            <a:r>
              <a:rPr lang="en-US" baseline="0" dirty="0" err="1" smtClean="0"/>
              <a:t>samtidig</a:t>
            </a:r>
            <a:r>
              <a:rPr lang="en-US" baseline="0" dirty="0" smtClean="0"/>
              <a:t>.. </a:t>
            </a:r>
          </a:p>
          <a:p>
            <a:r>
              <a:rPr lang="en-US" baseline="0" dirty="0" smtClean="0"/>
              <a:t>37 grader</a:t>
            </a:r>
            <a:endParaRPr lang="en-US" dirty="0" smtClean="0"/>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13</a:t>
            </a:fld>
            <a:endParaRPr lang="nb-NO" dirty="0"/>
          </a:p>
        </p:txBody>
      </p:sp>
    </p:spTree>
    <p:extLst>
      <p:ext uri="{BB962C8B-B14F-4D97-AF65-F5344CB8AC3E}">
        <p14:creationId xmlns:p14="http://schemas.microsoft.com/office/powerpoint/2010/main" val="1752863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nb-NO" sz="1200" dirty="0" smtClean="0"/>
              <a:t>Dette faretegnet skyldes en kollaps/brudd i ett svakt lag i snødekket og forteller oss at bruddet forplanter seg videre.</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nb-NO" sz="1200" dirty="0" smtClean="0"/>
              <a:t>Noen ganger vil bruddet bare forplante seg noen meter, andre ganger over store avstander. </a:t>
            </a:r>
          </a:p>
          <a:p>
            <a:endParaRPr lang="nb-NO" dirty="0"/>
          </a:p>
        </p:txBody>
      </p:sp>
      <p:sp>
        <p:nvSpPr>
          <p:cNvPr id="4" name="Plassholder for lysbildenummer 3"/>
          <p:cNvSpPr>
            <a:spLocks noGrp="1"/>
          </p:cNvSpPr>
          <p:nvPr>
            <p:ph type="sldNum" sz="quarter" idx="10"/>
          </p:nvPr>
        </p:nvSpPr>
        <p:spPr/>
        <p:txBody>
          <a:bodyPr/>
          <a:lstStyle/>
          <a:p>
            <a:fld id="{27E29E00-E0B9-4A88-9EAA-DE01679B96AD}" type="slidenum">
              <a:rPr lang="nb-NO" smtClean="0"/>
              <a:pPr/>
              <a:t>16</a:t>
            </a:fld>
            <a:endParaRPr lang="nb-NO" dirty="0"/>
          </a:p>
        </p:txBody>
      </p:sp>
    </p:spTree>
    <p:extLst>
      <p:ext uri="{BB962C8B-B14F-4D97-AF65-F5344CB8AC3E}">
        <p14:creationId xmlns:p14="http://schemas.microsoft.com/office/powerpoint/2010/main" val="1157039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276475"/>
            <a:ext cx="9144000" cy="1944613"/>
          </a:xfrm>
        </p:spPr>
        <p:txBody>
          <a:bodyPr/>
          <a:lstStyle>
            <a:lvl1pPr algn="ctr">
              <a:defRPr sz="4400" b="0">
                <a:solidFill>
                  <a:schemeClr val="tx1"/>
                </a:solidFill>
                <a:latin typeface="+mj-lt"/>
              </a:defRPr>
            </a:lvl1pPr>
          </a:lstStyle>
          <a:p>
            <a:r>
              <a:rPr lang="nb-NO" smtClean="0"/>
              <a:t>Klikk for å redigere tittelstil</a:t>
            </a:r>
            <a:endParaRPr lang="nb-NO" dirty="0"/>
          </a:p>
        </p:txBody>
      </p:sp>
      <p:sp>
        <p:nvSpPr>
          <p:cNvPr id="3076" name="Rectangle 4"/>
          <p:cNvSpPr>
            <a:spLocks noGrp="1" noChangeArrowheads="1"/>
          </p:cNvSpPr>
          <p:nvPr>
            <p:ph type="dt" sz="half" idx="2"/>
          </p:nvPr>
        </p:nvSpPr>
        <p:spPr>
          <a:xfrm>
            <a:off x="457200" y="6245225"/>
            <a:ext cx="2133600" cy="476250"/>
          </a:xfrm>
        </p:spPr>
        <p:txBody>
          <a:bodyPr/>
          <a:lstStyle>
            <a:lvl1pPr algn="l">
              <a:defRPr sz="1400"/>
            </a:lvl1pPr>
          </a:lstStyle>
          <a:p>
            <a:fld id="{D300A432-AFA6-4831-AA44-5A8F287D2BC4}" type="datetime1">
              <a:rPr lang="nb-NO" smtClean="0"/>
              <a:pPr/>
              <a:t>24.01.2017</a:t>
            </a:fld>
            <a:endParaRPr lang="nb-NO" dirty="0"/>
          </a:p>
        </p:txBody>
      </p:sp>
      <p:sp>
        <p:nvSpPr>
          <p:cNvPr id="3077" name="Rectangle 5"/>
          <p:cNvSpPr>
            <a:spLocks noGrp="1" noChangeArrowheads="1"/>
          </p:cNvSpPr>
          <p:nvPr>
            <p:ph type="ftr" sz="quarter" idx="3"/>
          </p:nvPr>
        </p:nvSpPr>
        <p:spPr>
          <a:xfrm>
            <a:off x="3124200" y="6245225"/>
            <a:ext cx="2895600" cy="476250"/>
          </a:xfrm>
        </p:spPr>
        <p:txBody>
          <a:bodyPr/>
          <a:lstStyle>
            <a:lvl1pPr>
              <a:defRPr/>
            </a:lvl1pPr>
          </a:lstStyle>
          <a:p>
            <a:endParaRPr lang="nb-NO" dirty="0"/>
          </a:p>
        </p:txBody>
      </p:sp>
      <p:sp>
        <p:nvSpPr>
          <p:cNvPr id="3078" name="Rectangle 6"/>
          <p:cNvSpPr>
            <a:spLocks noGrp="1" noChangeArrowheads="1"/>
          </p:cNvSpPr>
          <p:nvPr>
            <p:ph type="sldNum" sz="quarter" idx="4"/>
          </p:nvPr>
        </p:nvSpPr>
        <p:spPr>
          <a:xfrm>
            <a:off x="6553200" y="6245225"/>
            <a:ext cx="2133600" cy="476250"/>
          </a:xfrm>
        </p:spPr>
        <p:txBody>
          <a:bodyPr/>
          <a:lstStyle>
            <a:lvl1pPr>
              <a:defRPr sz="1400"/>
            </a:lvl1pPr>
          </a:lstStyle>
          <a:p>
            <a:fld id="{0A62925B-69BF-42D8-AC4C-EAFE9BF0C495}" type="slidenum">
              <a:rPr lang="nb-NO"/>
              <a:pPr/>
              <a:t>‹#›</a:t>
            </a:fld>
            <a:endParaRPr lang="nb-NO" dirty="0"/>
          </a:p>
        </p:txBody>
      </p:sp>
      <p:grpSp>
        <p:nvGrpSpPr>
          <p:cNvPr id="10" name="Gruppe 9"/>
          <p:cNvGrpSpPr/>
          <p:nvPr userDrawn="1"/>
        </p:nvGrpSpPr>
        <p:grpSpPr>
          <a:xfrm>
            <a:off x="0" y="0"/>
            <a:ext cx="9144000" cy="1727200"/>
            <a:chOff x="0" y="0"/>
            <a:chExt cx="9144000" cy="1727200"/>
          </a:xfrm>
        </p:grpSpPr>
        <p:pic>
          <p:nvPicPr>
            <p:cNvPr id="11" name="Bilde 4" descr="Bånd.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1727200"/>
            </a:xfrm>
            <a:prstGeom prst="rect">
              <a:avLst/>
            </a:prstGeom>
            <a:noFill/>
            <a:ln w="9525">
              <a:noFill/>
              <a:miter lim="800000"/>
              <a:headEnd/>
              <a:tailEnd/>
            </a:ln>
          </p:spPr>
        </p:pic>
        <p:pic>
          <p:nvPicPr>
            <p:cNvPr id="12" name="Bilde 3" descr="NVELogoPos.eps"/>
            <p:cNvPicPr>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173538" y="482600"/>
              <a:ext cx="882650" cy="871538"/>
            </a:xfrm>
            <a:prstGeom prst="rect">
              <a:avLst/>
            </a:prstGeom>
            <a:noFill/>
            <a:ln w="9525">
              <a:noFill/>
              <a:miter lim="800000"/>
              <a:headEnd/>
              <a:tailEnd/>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bunntekst 3"/>
          <p:cNvSpPr>
            <a:spLocks noGrp="1"/>
          </p:cNvSpPr>
          <p:nvPr>
            <p:ph type="ftr" sz="quarter" idx="10"/>
          </p:nvPr>
        </p:nvSpPr>
        <p:spPr/>
        <p:txBody>
          <a:bodyPr/>
          <a:lstStyle>
            <a:lvl1pPr>
              <a:defRPr/>
            </a:lvl1pPr>
          </a:lstStyle>
          <a:p>
            <a:endParaRPr lang="nb-NO" dirty="0"/>
          </a:p>
        </p:txBody>
      </p:sp>
      <p:sp>
        <p:nvSpPr>
          <p:cNvPr id="5" name="Plassholder for lysbildenummer 4"/>
          <p:cNvSpPr>
            <a:spLocks noGrp="1"/>
          </p:cNvSpPr>
          <p:nvPr>
            <p:ph type="sldNum" sz="quarter" idx="11"/>
          </p:nvPr>
        </p:nvSpPr>
        <p:spPr/>
        <p:txBody>
          <a:bodyPr/>
          <a:lstStyle>
            <a:lvl1pPr>
              <a:defRPr/>
            </a:lvl1pPr>
          </a:lstStyle>
          <a:p>
            <a:fld id="{89A1DC61-4976-4148-BBA2-B375C3B736FD}" type="slidenum">
              <a:rPr lang="nb-NO"/>
              <a:pPr/>
              <a:t>‹#›</a:t>
            </a:fld>
            <a:endParaRPr lang="nb-NO" dirty="0"/>
          </a:p>
        </p:txBody>
      </p:sp>
      <p:sp>
        <p:nvSpPr>
          <p:cNvPr id="6" name="Plassholder for dato 5"/>
          <p:cNvSpPr>
            <a:spLocks noGrp="1"/>
          </p:cNvSpPr>
          <p:nvPr>
            <p:ph type="dt" sz="half" idx="12"/>
          </p:nvPr>
        </p:nvSpPr>
        <p:spPr/>
        <p:txBody>
          <a:bodyPr/>
          <a:lstStyle>
            <a:lvl1pPr algn="ctr">
              <a:defRPr/>
            </a:lvl1pPr>
          </a:lstStyle>
          <a:p>
            <a:endParaRPr lang="nb-NO" dirty="0"/>
          </a:p>
          <a:p>
            <a:fld id="{CCDB8978-8651-4B43-95EE-3F39B4A5A905}" type="datetime1">
              <a:rPr lang="nb-NO" smtClean="0"/>
              <a:pPr/>
              <a:t>24.01.2017</a:t>
            </a:fld>
            <a:endParaRPr lang="nb-NO"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96075" y="274638"/>
            <a:ext cx="2124075" cy="5386387"/>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323850" y="274638"/>
            <a:ext cx="6219825" cy="5386387"/>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bunntekst 3"/>
          <p:cNvSpPr>
            <a:spLocks noGrp="1"/>
          </p:cNvSpPr>
          <p:nvPr>
            <p:ph type="ftr" sz="quarter" idx="10"/>
          </p:nvPr>
        </p:nvSpPr>
        <p:spPr/>
        <p:txBody>
          <a:bodyPr/>
          <a:lstStyle>
            <a:lvl1pPr>
              <a:defRPr/>
            </a:lvl1pPr>
          </a:lstStyle>
          <a:p>
            <a:endParaRPr lang="nb-NO" dirty="0"/>
          </a:p>
        </p:txBody>
      </p:sp>
      <p:sp>
        <p:nvSpPr>
          <p:cNvPr id="5" name="Plassholder for lysbildenummer 4"/>
          <p:cNvSpPr>
            <a:spLocks noGrp="1"/>
          </p:cNvSpPr>
          <p:nvPr>
            <p:ph type="sldNum" sz="quarter" idx="11"/>
          </p:nvPr>
        </p:nvSpPr>
        <p:spPr/>
        <p:txBody>
          <a:bodyPr/>
          <a:lstStyle>
            <a:lvl1pPr>
              <a:defRPr/>
            </a:lvl1pPr>
          </a:lstStyle>
          <a:p>
            <a:fld id="{ADFEB83D-59BD-442E-ADD5-AD998D8A511B}" type="slidenum">
              <a:rPr lang="nb-NO"/>
              <a:pPr/>
              <a:t>‹#›</a:t>
            </a:fld>
            <a:endParaRPr lang="nb-NO" dirty="0"/>
          </a:p>
        </p:txBody>
      </p:sp>
      <p:sp>
        <p:nvSpPr>
          <p:cNvPr id="6" name="Plassholder for dato 5"/>
          <p:cNvSpPr>
            <a:spLocks noGrp="1"/>
          </p:cNvSpPr>
          <p:nvPr>
            <p:ph type="dt" sz="half" idx="12"/>
          </p:nvPr>
        </p:nvSpPr>
        <p:spPr/>
        <p:txBody>
          <a:bodyPr/>
          <a:lstStyle>
            <a:lvl1pPr algn="ctr">
              <a:defRPr/>
            </a:lvl1pPr>
          </a:lstStyle>
          <a:p>
            <a:endParaRPr lang="nb-NO" dirty="0"/>
          </a:p>
          <a:p>
            <a:fld id="{F4D9AAC7-AA5C-495E-A11C-7E44B001683B}" type="datetime1">
              <a:rPr lang="nb-NO" smtClean="0"/>
              <a:pPr/>
              <a:t>24.01.2017</a:t>
            </a:fld>
            <a:endParaRPr lang="nb-NO"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tel og fire innholdsdeler">
    <p:spTree>
      <p:nvGrpSpPr>
        <p:cNvPr id="1" name=""/>
        <p:cNvGrpSpPr/>
        <p:nvPr/>
      </p:nvGrpSpPr>
      <p:grpSpPr>
        <a:xfrm>
          <a:off x="0" y="0"/>
          <a:ext cx="0" cy="0"/>
          <a:chOff x="0" y="0"/>
          <a:chExt cx="0" cy="0"/>
        </a:xfrm>
      </p:grpSpPr>
      <p:sp>
        <p:nvSpPr>
          <p:cNvPr id="2" name="Tittel 1"/>
          <p:cNvSpPr>
            <a:spLocks noGrp="1"/>
          </p:cNvSpPr>
          <p:nvPr>
            <p:ph type="title" sz="quarter"/>
          </p:nvPr>
        </p:nvSpPr>
        <p:spPr>
          <a:xfrm>
            <a:off x="457200" y="274638"/>
            <a:ext cx="8229600" cy="1143000"/>
          </a:xfrm>
        </p:spPr>
        <p:txBody>
          <a:bodyPr/>
          <a:lstStyle/>
          <a:p>
            <a:r>
              <a:rPr lang="nb-NO" smtClean="0"/>
              <a:t>Klikk for å redigere tittelstil</a:t>
            </a:r>
            <a:endParaRPr lang="nb-NO"/>
          </a:p>
        </p:txBody>
      </p:sp>
      <p:sp>
        <p:nvSpPr>
          <p:cNvPr id="3" name="Plassholder for innhold 2"/>
          <p:cNvSpPr>
            <a:spLocks noGrp="1"/>
          </p:cNvSpPr>
          <p:nvPr>
            <p:ph sz="quarter" idx="1"/>
          </p:nvPr>
        </p:nvSpPr>
        <p:spPr>
          <a:xfrm>
            <a:off x="457200" y="1600200"/>
            <a:ext cx="4038600" cy="21859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quarter" idx="2"/>
          </p:nvPr>
        </p:nvSpPr>
        <p:spPr>
          <a:xfrm>
            <a:off x="4648200" y="1600200"/>
            <a:ext cx="4038600" cy="21859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innhold 4"/>
          <p:cNvSpPr>
            <a:spLocks noGrp="1"/>
          </p:cNvSpPr>
          <p:nvPr>
            <p:ph sz="quarter" idx="3"/>
          </p:nvPr>
        </p:nvSpPr>
        <p:spPr>
          <a:xfrm>
            <a:off x="457200" y="3938588"/>
            <a:ext cx="4038600" cy="218757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innhold 5"/>
          <p:cNvSpPr>
            <a:spLocks noGrp="1"/>
          </p:cNvSpPr>
          <p:nvPr>
            <p:ph sz="quarter" idx="4"/>
          </p:nvPr>
        </p:nvSpPr>
        <p:spPr>
          <a:xfrm>
            <a:off x="4648200" y="3938588"/>
            <a:ext cx="4038600" cy="218757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a:xfrm>
            <a:off x="457200" y="6245225"/>
            <a:ext cx="2133600" cy="476250"/>
          </a:xfrm>
        </p:spPr>
        <p:txBody>
          <a:bodyPr/>
          <a:lstStyle>
            <a:lvl1pPr>
              <a:defRPr/>
            </a:lvl1pPr>
          </a:lstStyle>
          <a:p>
            <a:endParaRPr lang="nb-NO"/>
          </a:p>
        </p:txBody>
      </p:sp>
      <p:sp>
        <p:nvSpPr>
          <p:cNvPr id="8" name="Plassholder for bunntekst 7"/>
          <p:cNvSpPr>
            <a:spLocks noGrp="1"/>
          </p:cNvSpPr>
          <p:nvPr>
            <p:ph type="ftr" sz="quarter" idx="11"/>
          </p:nvPr>
        </p:nvSpPr>
        <p:spPr>
          <a:xfrm>
            <a:off x="3124200" y="6245225"/>
            <a:ext cx="2895600" cy="476250"/>
          </a:xfrm>
        </p:spPr>
        <p:txBody>
          <a:bodyPr/>
          <a:lstStyle>
            <a:lvl1pPr>
              <a:defRPr/>
            </a:lvl1pPr>
          </a:lstStyle>
          <a:p>
            <a:endParaRPr lang="nb-NO"/>
          </a:p>
        </p:txBody>
      </p:sp>
      <p:sp>
        <p:nvSpPr>
          <p:cNvPr id="9" name="Plassholder for lysbildenummer 8"/>
          <p:cNvSpPr>
            <a:spLocks noGrp="1"/>
          </p:cNvSpPr>
          <p:nvPr>
            <p:ph type="sldNum" sz="quarter" idx="12"/>
          </p:nvPr>
        </p:nvSpPr>
        <p:spPr>
          <a:xfrm>
            <a:off x="6553200" y="6245225"/>
            <a:ext cx="2133600" cy="476250"/>
          </a:xfrm>
        </p:spPr>
        <p:txBody>
          <a:bodyPr/>
          <a:lstStyle>
            <a:lvl1pPr>
              <a:defRPr/>
            </a:lvl1pPr>
          </a:lstStyle>
          <a:p>
            <a:fld id="{E9A2094E-1032-4C3F-B7E8-0753DAF287C8}" type="slidenum">
              <a:rPr lang="nb-NO"/>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bunntekst 3"/>
          <p:cNvSpPr>
            <a:spLocks noGrp="1"/>
          </p:cNvSpPr>
          <p:nvPr>
            <p:ph type="ftr" sz="quarter" idx="10"/>
          </p:nvPr>
        </p:nvSpPr>
        <p:spPr/>
        <p:txBody>
          <a:bodyPr/>
          <a:lstStyle>
            <a:lvl1pPr>
              <a:defRPr/>
            </a:lvl1pPr>
          </a:lstStyle>
          <a:p>
            <a:endParaRPr lang="nb-NO" dirty="0"/>
          </a:p>
        </p:txBody>
      </p:sp>
      <p:sp>
        <p:nvSpPr>
          <p:cNvPr id="5" name="Plassholder for lysbildenummer 4"/>
          <p:cNvSpPr>
            <a:spLocks noGrp="1"/>
          </p:cNvSpPr>
          <p:nvPr>
            <p:ph type="sldNum" sz="quarter" idx="11"/>
          </p:nvPr>
        </p:nvSpPr>
        <p:spPr/>
        <p:txBody>
          <a:bodyPr/>
          <a:lstStyle>
            <a:lvl1pPr>
              <a:defRPr/>
            </a:lvl1pPr>
          </a:lstStyle>
          <a:p>
            <a:fld id="{2D7C7C2F-BC14-4912-85AE-01B112F69D16}" type="slidenum">
              <a:rPr lang="nb-NO"/>
              <a:pPr/>
              <a:t>‹#›</a:t>
            </a:fld>
            <a:endParaRPr lang="nb-NO" dirty="0"/>
          </a:p>
        </p:txBody>
      </p:sp>
      <p:sp>
        <p:nvSpPr>
          <p:cNvPr id="6" name="Plassholder for dato 5"/>
          <p:cNvSpPr>
            <a:spLocks noGrp="1"/>
          </p:cNvSpPr>
          <p:nvPr>
            <p:ph type="dt" sz="half" idx="12"/>
          </p:nvPr>
        </p:nvSpPr>
        <p:spPr/>
        <p:txBody>
          <a:bodyPr/>
          <a:lstStyle>
            <a:lvl1pPr algn="ctr">
              <a:defRPr/>
            </a:lvl1pPr>
          </a:lstStyle>
          <a:p>
            <a:endParaRPr lang="nb-NO" dirty="0"/>
          </a:p>
          <a:p>
            <a:fld id="{552C94AB-A0E0-4948-BE70-D4147632F314}" type="datetime1">
              <a:rPr lang="nb-NO" smtClean="0"/>
              <a:pPr/>
              <a:t>24.01.2017</a:t>
            </a:fld>
            <a:endParaRPr lang="nb-NO"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dirty="0"/>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5" name="Plassholder for lysbildenummer 4"/>
          <p:cNvSpPr>
            <a:spLocks noGrp="1"/>
          </p:cNvSpPr>
          <p:nvPr>
            <p:ph type="sldNum" sz="quarter" idx="11"/>
          </p:nvPr>
        </p:nvSpPr>
        <p:spPr/>
        <p:txBody>
          <a:bodyPr/>
          <a:lstStyle>
            <a:lvl1pPr>
              <a:defRPr/>
            </a:lvl1pPr>
          </a:lstStyle>
          <a:p>
            <a:fld id="{2F5CCCDA-2F61-4AEA-960F-3313DE784990}" type="slidenum">
              <a:rPr lang="nb-NO"/>
              <a:pPr/>
              <a:t>‹#›</a:t>
            </a:fld>
            <a:endParaRPr lang="nb-NO" dirty="0"/>
          </a:p>
        </p:txBody>
      </p:sp>
      <p:sp>
        <p:nvSpPr>
          <p:cNvPr id="6" name="Plassholder for dato 5"/>
          <p:cNvSpPr>
            <a:spLocks noGrp="1"/>
          </p:cNvSpPr>
          <p:nvPr>
            <p:ph type="dt" sz="half" idx="12"/>
          </p:nvPr>
        </p:nvSpPr>
        <p:spPr/>
        <p:txBody>
          <a:bodyPr/>
          <a:lstStyle>
            <a:lvl1pPr algn="ctr">
              <a:defRPr/>
            </a:lvl1pPr>
          </a:lstStyle>
          <a:p>
            <a:endParaRPr lang="nb-NO" dirty="0"/>
          </a:p>
          <a:p>
            <a:fld id="{52A5D545-0DCB-4BDB-BF35-6A3914A5F5CC}" type="datetime1">
              <a:rPr lang="nb-NO" smtClean="0"/>
              <a:pPr/>
              <a:t>24.01.2017</a:t>
            </a:fld>
            <a:endParaRPr lang="nb-NO"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sz="half" idx="1"/>
          </p:nvPr>
        </p:nvSpPr>
        <p:spPr>
          <a:xfrm>
            <a:off x="323850" y="1600200"/>
            <a:ext cx="4171950" cy="4060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171950" cy="4060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lysbildenummer 5"/>
          <p:cNvSpPr>
            <a:spLocks noGrp="1"/>
          </p:cNvSpPr>
          <p:nvPr>
            <p:ph type="sldNum" sz="quarter" idx="11"/>
          </p:nvPr>
        </p:nvSpPr>
        <p:spPr/>
        <p:txBody>
          <a:bodyPr/>
          <a:lstStyle>
            <a:lvl1pPr>
              <a:defRPr/>
            </a:lvl1pPr>
          </a:lstStyle>
          <a:p>
            <a:fld id="{9ABD27D2-7930-47BD-8932-4F619E7FDF3C}" type="slidenum">
              <a:rPr lang="nb-NO"/>
              <a:pPr/>
              <a:t>‹#›</a:t>
            </a:fld>
            <a:endParaRPr lang="nb-NO" dirty="0"/>
          </a:p>
        </p:txBody>
      </p:sp>
      <p:sp>
        <p:nvSpPr>
          <p:cNvPr id="7" name="Plassholder for dato 6"/>
          <p:cNvSpPr>
            <a:spLocks noGrp="1"/>
          </p:cNvSpPr>
          <p:nvPr>
            <p:ph type="dt" sz="half" idx="12"/>
          </p:nvPr>
        </p:nvSpPr>
        <p:spPr/>
        <p:txBody>
          <a:bodyPr/>
          <a:lstStyle>
            <a:lvl1pPr algn="ctr">
              <a:defRPr/>
            </a:lvl1pPr>
          </a:lstStyle>
          <a:p>
            <a:endParaRPr lang="nb-NO" dirty="0"/>
          </a:p>
          <a:p>
            <a:fld id="{30CECA1C-CD69-4439-92EA-BC5949FF2CCF}" type="datetime1">
              <a:rPr lang="nb-NO" smtClean="0"/>
              <a:pPr/>
              <a:t>24.01.2017</a:t>
            </a:fld>
            <a:endParaRPr lang="nb-NO"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bunntekst 6"/>
          <p:cNvSpPr>
            <a:spLocks noGrp="1"/>
          </p:cNvSpPr>
          <p:nvPr>
            <p:ph type="ftr" sz="quarter" idx="10"/>
          </p:nvPr>
        </p:nvSpPr>
        <p:spPr/>
        <p:txBody>
          <a:bodyPr/>
          <a:lstStyle>
            <a:lvl1pPr>
              <a:defRPr/>
            </a:lvl1pPr>
          </a:lstStyle>
          <a:p>
            <a:endParaRPr lang="nb-NO" dirty="0"/>
          </a:p>
        </p:txBody>
      </p:sp>
      <p:sp>
        <p:nvSpPr>
          <p:cNvPr id="8" name="Plassholder for lysbildenummer 7"/>
          <p:cNvSpPr>
            <a:spLocks noGrp="1"/>
          </p:cNvSpPr>
          <p:nvPr>
            <p:ph type="sldNum" sz="quarter" idx="11"/>
          </p:nvPr>
        </p:nvSpPr>
        <p:spPr/>
        <p:txBody>
          <a:bodyPr/>
          <a:lstStyle>
            <a:lvl1pPr>
              <a:defRPr/>
            </a:lvl1pPr>
          </a:lstStyle>
          <a:p>
            <a:fld id="{F624E39F-54B3-4230-B52F-3BCC8CF38B46}" type="slidenum">
              <a:rPr lang="nb-NO"/>
              <a:pPr/>
              <a:t>‹#›</a:t>
            </a:fld>
            <a:endParaRPr lang="nb-NO" dirty="0"/>
          </a:p>
        </p:txBody>
      </p:sp>
      <p:sp>
        <p:nvSpPr>
          <p:cNvPr id="9" name="Plassholder for dato 8"/>
          <p:cNvSpPr>
            <a:spLocks noGrp="1"/>
          </p:cNvSpPr>
          <p:nvPr>
            <p:ph type="dt" sz="half" idx="12"/>
          </p:nvPr>
        </p:nvSpPr>
        <p:spPr/>
        <p:txBody>
          <a:bodyPr/>
          <a:lstStyle>
            <a:lvl1pPr algn="ctr">
              <a:defRPr/>
            </a:lvl1pPr>
          </a:lstStyle>
          <a:p>
            <a:endParaRPr lang="nb-NO" dirty="0"/>
          </a:p>
          <a:p>
            <a:fld id="{C556C3C3-B18C-4ECB-8921-70A7DBC4ACCF}" type="datetime1">
              <a:rPr lang="nb-NO" smtClean="0"/>
              <a:pPr/>
              <a:t>24.01.2017</a:t>
            </a:fld>
            <a:endParaRPr lang="nb-NO"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bunntekst 2"/>
          <p:cNvSpPr>
            <a:spLocks noGrp="1"/>
          </p:cNvSpPr>
          <p:nvPr>
            <p:ph type="ftr" sz="quarter" idx="10"/>
          </p:nvPr>
        </p:nvSpPr>
        <p:spPr/>
        <p:txBody>
          <a:bodyPr/>
          <a:lstStyle>
            <a:lvl1pPr>
              <a:defRPr/>
            </a:lvl1pPr>
          </a:lstStyle>
          <a:p>
            <a:endParaRPr lang="nb-NO" dirty="0"/>
          </a:p>
        </p:txBody>
      </p:sp>
      <p:sp>
        <p:nvSpPr>
          <p:cNvPr id="4" name="Plassholder for lysbildenummer 3"/>
          <p:cNvSpPr>
            <a:spLocks noGrp="1"/>
          </p:cNvSpPr>
          <p:nvPr>
            <p:ph type="sldNum" sz="quarter" idx="11"/>
          </p:nvPr>
        </p:nvSpPr>
        <p:spPr/>
        <p:txBody>
          <a:bodyPr/>
          <a:lstStyle>
            <a:lvl1pPr>
              <a:defRPr/>
            </a:lvl1pPr>
          </a:lstStyle>
          <a:p>
            <a:fld id="{FD430F32-7C83-4CC4-AF14-DB8AE53E6FAD}" type="slidenum">
              <a:rPr lang="nb-NO"/>
              <a:pPr/>
              <a:t>‹#›</a:t>
            </a:fld>
            <a:endParaRPr lang="nb-NO" dirty="0"/>
          </a:p>
        </p:txBody>
      </p:sp>
      <p:sp>
        <p:nvSpPr>
          <p:cNvPr id="5" name="Plassholder for dato 4"/>
          <p:cNvSpPr>
            <a:spLocks noGrp="1"/>
          </p:cNvSpPr>
          <p:nvPr>
            <p:ph type="dt" sz="half" idx="12"/>
          </p:nvPr>
        </p:nvSpPr>
        <p:spPr/>
        <p:txBody>
          <a:bodyPr/>
          <a:lstStyle>
            <a:lvl1pPr algn="ctr">
              <a:defRPr/>
            </a:lvl1pPr>
          </a:lstStyle>
          <a:p>
            <a:endParaRPr lang="nb-NO" dirty="0"/>
          </a:p>
          <a:p>
            <a:fld id="{5A1EBD8D-90BD-4292-AE6E-3DD3FBF70AF6}" type="datetime1">
              <a:rPr lang="nb-NO" smtClean="0"/>
              <a:pPr/>
              <a:t>24.01.2017</a:t>
            </a:fld>
            <a:endParaRPr lang="nb-NO"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bunntekst 1"/>
          <p:cNvSpPr>
            <a:spLocks noGrp="1"/>
          </p:cNvSpPr>
          <p:nvPr>
            <p:ph type="ftr" sz="quarter" idx="10"/>
          </p:nvPr>
        </p:nvSpPr>
        <p:spPr/>
        <p:txBody>
          <a:bodyPr/>
          <a:lstStyle>
            <a:lvl1pPr>
              <a:defRPr/>
            </a:lvl1pPr>
          </a:lstStyle>
          <a:p>
            <a:endParaRPr lang="nb-NO" dirty="0"/>
          </a:p>
        </p:txBody>
      </p:sp>
      <p:sp>
        <p:nvSpPr>
          <p:cNvPr id="3" name="Plassholder for lysbildenummer 2"/>
          <p:cNvSpPr>
            <a:spLocks noGrp="1"/>
          </p:cNvSpPr>
          <p:nvPr>
            <p:ph type="sldNum" sz="quarter" idx="11"/>
          </p:nvPr>
        </p:nvSpPr>
        <p:spPr/>
        <p:txBody>
          <a:bodyPr/>
          <a:lstStyle>
            <a:lvl1pPr>
              <a:defRPr/>
            </a:lvl1pPr>
          </a:lstStyle>
          <a:p>
            <a:fld id="{51389E0B-FB35-4D1D-A65E-ABAFD52FA816}" type="slidenum">
              <a:rPr lang="nb-NO"/>
              <a:pPr/>
              <a:t>‹#›</a:t>
            </a:fld>
            <a:endParaRPr lang="nb-NO" dirty="0"/>
          </a:p>
        </p:txBody>
      </p:sp>
      <p:sp>
        <p:nvSpPr>
          <p:cNvPr id="4" name="Plassholder for dato 3"/>
          <p:cNvSpPr>
            <a:spLocks noGrp="1"/>
          </p:cNvSpPr>
          <p:nvPr>
            <p:ph type="dt" sz="half" idx="12"/>
          </p:nvPr>
        </p:nvSpPr>
        <p:spPr/>
        <p:txBody>
          <a:bodyPr/>
          <a:lstStyle>
            <a:lvl1pPr algn="ctr">
              <a:defRPr/>
            </a:lvl1pPr>
          </a:lstStyle>
          <a:p>
            <a:endParaRPr lang="nb-NO" dirty="0"/>
          </a:p>
          <a:p>
            <a:fld id="{FDE61DE8-A682-4435-9F59-E7EF024D36B3}" type="datetime1">
              <a:rPr lang="nb-NO" smtClean="0"/>
              <a:pPr/>
              <a:t>24.01.2017</a:t>
            </a:fld>
            <a:endParaRPr lang="nb-NO"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bunntekst 4"/>
          <p:cNvSpPr>
            <a:spLocks noGrp="1"/>
          </p:cNvSpPr>
          <p:nvPr>
            <p:ph type="ftr" sz="quarter" idx="10"/>
          </p:nvPr>
        </p:nvSpPr>
        <p:spPr/>
        <p:txBody>
          <a:bodyPr/>
          <a:lstStyle>
            <a:lvl1pPr>
              <a:defRPr/>
            </a:lvl1pPr>
          </a:lstStyle>
          <a:p>
            <a:endParaRPr lang="nb-NO" dirty="0"/>
          </a:p>
        </p:txBody>
      </p:sp>
      <p:sp>
        <p:nvSpPr>
          <p:cNvPr id="6" name="Plassholder for lysbildenummer 5"/>
          <p:cNvSpPr>
            <a:spLocks noGrp="1"/>
          </p:cNvSpPr>
          <p:nvPr>
            <p:ph type="sldNum" sz="quarter" idx="11"/>
          </p:nvPr>
        </p:nvSpPr>
        <p:spPr/>
        <p:txBody>
          <a:bodyPr/>
          <a:lstStyle>
            <a:lvl1pPr>
              <a:defRPr/>
            </a:lvl1pPr>
          </a:lstStyle>
          <a:p>
            <a:fld id="{69D7F1D7-7ADF-4BA7-B723-EA9B7C9026F0}" type="slidenum">
              <a:rPr lang="nb-NO"/>
              <a:pPr/>
              <a:t>‹#›</a:t>
            </a:fld>
            <a:endParaRPr lang="nb-NO" dirty="0"/>
          </a:p>
        </p:txBody>
      </p:sp>
      <p:sp>
        <p:nvSpPr>
          <p:cNvPr id="7" name="Plassholder for dato 6"/>
          <p:cNvSpPr>
            <a:spLocks noGrp="1"/>
          </p:cNvSpPr>
          <p:nvPr>
            <p:ph type="dt" sz="half" idx="12"/>
          </p:nvPr>
        </p:nvSpPr>
        <p:spPr/>
        <p:txBody>
          <a:bodyPr/>
          <a:lstStyle>
            <a:lvl1pPr algn="ctr">
              <a:defRPr/>
            </a:lvl1pPr>
          </a:lstStyle>
          <a:p>
            <a:endParaRPr lang="nb-NO" dirty="0"/>
          </a:p>
          <a:p>
            <a:fld id="{F030F876-DD1A-4C4D-A896-75BADB928A84}" type="datetime1">
              <a:rPr lang="nb-NO" smtClean="0"/>
              <a:pPr/>
              <a:t>24.01.2017</a:t>
            </a:fld>
            <a:endParaRPr lang="nb-NO"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dirty="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bunntekst 4"/>
          <p:cNvSpPr>
            <a:spLocks noGrp="1"/>
          </p:cNvSpPr>
          <p:nvPr>
            <p:ph type="ftr" sz="quarter" idx="10"/>
          </p:nvPr>
        </p:nvSpPr>
        <p:spPr/>
        <p:txBody>
          <a:bodyPr/>
          <a:lstStyle>
            <a:lvl1pPr>
              <a:defRPr/>
            </a:lvl1pPr>
          </a:lstStyle>
          <a:p>
            <a:endParaRPr lang="nb-NO" dirty="0"/>
          </a:p>
        </p:txBody>
      </p:sp>
      <p:sp>
        <p:nvSpPr>
          <p:cNvPr id="6" name="Plassholder for lysbildenummer 5"/>
          <p:cNvSpPr>
            <a:spLocks noGrp="1"/>
          </p:cNvSpPr>
          <p:nvPr>
            <p:ph type="sldNum" sz="quarter" idx="11"/>
          </p:nvPr>
        </p:nvSpPr>
        <p:spPr/>
        <p:txBody>
          <a:bodyPr/>
          <a:lstStyle>
            <a:lvl1pPr>
              <a:defRPr/>
            </a:lvl1pPr>
          </a:lstStyle>
          <a:p>
            <a:fld id="{08C30F2C-12A1-47BA-898D-F9F96F9553DA}" type="slidenum">
              <a:rPr lang="nb-NO"/>
              <a:pPr/>
              <a:t>‹#›</a:t>
            </a:fld>
            <a:endParaRPr lang="nb-NO" dirty="0"/>
          </a:p>
        </p:txBody>
      </p:sp>
      <p:sp>
        <p:nvSpPr>
          <p:cNvPr id="7" name="Plassholder for dato 6"/>
          <p:cNvSpPr>
            <a:spLocks noGrp="1"/>
          </p:cNvSpPr>
          <p:nvPr>
            <p:ph type="dt" sz="half" idx="12"/>
          </p:nvPr>
        </p:nvSpPr>
        <p:spPr/>
        <p:txBody>
          <a:bodyPr/>
          <a:lstStyle>
            <a:lvl1pPr algn="ctr">
              <a:defRPr/>
            </a:lvl1pPr>
          </a:lstStyle>
          <a:p>
            <a:endParaRPr lang="nb-NO" dirty="0"/>
          </a:p>
          <a:p>
            <a:fld id="{087C81D2-96C3-427D-AE67-D81EDD85FF51}" type="datetime1">
              <a:rPr lang="nb-NO" smtClean="0"/>
              <a:pPr/>
              <a:t>24.01.2017</a:t>
            </a:fld>
            <a:endParaRPr lang="nb-NO"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850" y="274638"/>
            <a:ext cx="8496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b-NO" dirty="0" smtClean="0"/>
              <a:t>Klikk for å redigere tittelstil</a:t>
            </a:r>
          </a:p>
        </p:txBody>
      </p:sp>
      <p:sp>
        <p:nvSpPr>
          <p:cNvPr id="1027" name="Rectangle 3"/>
          <p:cNvSpPr>
            <a:spLocks noGrp="1" noChangeArrowheads="1"/>
          </p:cNvSpPr>
          <p:nvPr>
            <p:ph type="body" idx="1"/>
          </p:nvPr>
        </p:nvSpPr>
        <p:spPr bwMode="auto">
          <a:xfrm>
            <a:off x="323850" y="1600200"/>
            <a:ext cx="8496300" cy="4060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dirty="0" smtClean="0"/>
              <a:t>Klikk for å redigere tekststiler i malen</a:t>
            </a:r>
          </a:p>
          <a:p>
            <a:pPr lvl="1"/>
            <a:r>
              <a:rPr lang="nb-NO" dirty="0" smtClean="0"/>
              <a:t>Andre nivå</a:t>
            </a:r>
          </a:p>
          <a:p>
            <a:pPr lvl="2"/>
            <a:r>
              <a:rPr lang="nb-NO" dirty="0" smtClean="0"/>
              <a:t>Tredje nivå</a:t>
            </a:r>
          </a:p>
        </p:txBody>
      </p:sp>
      <p:sp>
        <p:nvSpPr>
          <p:cNvPr id="1029" name="Rectangle 5"/>
          <p:cNvSpPr>
            <a:spLocks noGrp="1" noChangeArrowheads="1"/>
          </p:cNvSpPr>
          <p:nvPr>
            <p:ph type="ftr" sz="quarter" idx="3"/>
          </p:nvPr>
        </p:nvSpPr>
        <p:spPr bwMode="auto">
          <a:xfrm>
            <a:off x="3132138" y="6597650"/>
            <a:ext cx="28956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nb-NO" dirty="0"/>
          </a:p>
        </p:txBody>
      </p:sp>
      <p:sp>
        <p:nvSpPr>
          <p:cNvPr id="1030" name="Rectangle 6"/>
          <p:cNvSpPr>
            <a:spLocks noGrp="1" noChangeArrowheads="1"/>
          </p:cNvSpPr>
          <p:nvPr>
            <p:ph type="sldNum" sz="quarter" idx="4"/>
          </p:nvPr>
        </p:nvSpPr>
        <p:spPr bwMode="auto">
          <a:xfrm>
            <a:off x="8200975" y="5688930"/>
            <a:ext cx="62019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r>
              <a:rPr lang="nb-NO" dirty="0" smtClean="0"/>
              <a:t>&lt;#&gt;</a:t>
            </a:r>
            <a:endParaRPr lang="nb-NO" dirty="0"/>
          </a:p>
        </p:txBody>
      </p:sp>
      <p:sp>
        <p:nvSpPr>
          <p:cNvPr id="1028" name="Rectangle 4"/>
          <p:cNvSpPr>
            <a:spLocks noGrp="1" noChangeArrowheads="1"/>
          </p:cNvSpPr>
          <p:nvPr>
            <p:ph type="dt" sz="half" idx="2"/>
          </p:nvPr>
        </p:nvSpPr>
        <p:spPr bwMode="auto">
          <a:xfrm>
            <a:off x="7812088" y="5876925"/>
            <a:ext cx="1008062" cy="622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lgn="ctr"/>
            <a:endParaRPr lang="nb-NO" dirty="0"/>
          </a:p>
          <a:p>
            <a:fld id="{2F4EE4ED-CA43-4FBC-B2A4-95605140F6B4}" type="datetime1">
              <a:rPr lang="nb-NO" smtClean="0"/>
              <a:pPr/>
              <a:t>24.01.2017</a:t>
            </a:fld>
            <a:endParaRPr lang="nb-NO" dirty="0"/>
          </a:p>
        </p:txBody>
      </p:sp>
      <p:grpSp>
        <p:nvGrpSpPr>
          <p:cNvPr id="15" name="Gruppe 14"/>
          <p:cNvGrpSpPr/>
          <p:nvPr/>
        </p:nvGrpSpPr>
        <p:grpSpPr>
          <a:xfrm>
            <a:off x="260350" y="6288088"/>
            <a:ext cx="8629650" cy="363537"/>
            <a:chOff x="260350" y="6364288"/>
            <a:chExt cx="8629650" cy="363537"/>
          </a:xfrm>
        </p:grpSpPr>
        <p:pic>
          <p:nvPicPr>
            <p:cNvPr id="16" name="Bilde 7" descr="Bånd 2.jpg"/>
            <p:cNvPicPr>
              <a:picLocks/>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260350" y="6364288"/>
              <a:ext cx="8629650" cy="360362"/>
            </a:xfrm>
            <a:prstGeom prst="rect">
              <a:avLst/>
            </a:prstGeom>
            <a:noFill/>
            <a:ln w="9525">
              <a:noFill/>
              <a:miter lim="800000"/>
              <a:headEnd/>
              <a:tailEnd/>
            </a:ln>
          </p:spPr>
        </p:pic>
        <p:pic>
          <p:nvPicPr>
            <p:cNvPr id="17" name="Bilde 5" descr="NVELogoPos.eps"/>
            <p:cNvPicPr>
              <a:picLocks/>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342900" y="6400800"/>
              <a:ext cx="306388" cy="287338"/>
            </a:xfrm>
            <a:prstGeom prst="rect">
              <a:avLst/>
            </a:prstGeom>
            <a:noFill/>
            <a:ln w="9525">
              <a:noFill/>
              <a:miter lim="800000"/>
              <a:headEnd/>
              <a:tailEnd/>
            </a:ln>
          </p:spPr>
        </p:pic>
        <p:sp>
          <p:nvSpPr>
            <p:cNvPr id="18" name="Rektangel 17"/>
            <p:cNvSpPr/>
            <p:nvPr userDrawn="1"/>
          </p:nvSpPr>
          <p:spPr>
            <a:xfrm>
              <a:off x="2286000" y="6451600"/>
              <a:ext cx="4572000" cy="276225"/>
            </a:xfrm>
            <a:prstGeom prst="rect">
              <a:avLst/>
            </a:prstGeom>
          </p:spPr>
          <p:txBody>
            <a:bodyPr>
              <a:spAutoFit/>
            </a:bodyPr>
            <a:lstStyle/>
            <a:p>
              <a:pPr algn="ctr">
                <a:spcAft>
                  <a:spcPts val="600"/>
                </a:spcAft>
              </a:pPr>
              <a:r>
                <a:rPr lang="nb-NO" baseline="30000">
                  <a:solidFill>
                    <a:srgbClr val="404040"/>
                  </a:solidFill>
                </a:rPr>
                <a:t>Norges vassdrags- og energidirektorat</a:t>
              </a: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600" b="1">
          <a:solidFill>
            <a:schemeClr val="tx2"/>
          </a:solidFill>
          <a:latin typeface="Arial" charset="0"/>
        </a:defRPr>
      </a:lvl6pPr>
      <a:lvl7pPr marL="914400" algn="l" rtl="0" eaLnBrk="1" fontAlgn="base" hangingPunct="1">
        <a:spcBef>
          <a:spcPct val="0"/>
        </a:spcBef>
        <a:spcAft>
          <a:spcPct val="0"/>
        </a:spcAft>
        <a:defRPr sz="3600" b="1">
          <a:solidFill>
            <a:schemeClr val="tx2"/>
          </a:solidFill>
          <a:latin typeface="Arial" charset="0"/>
        </a:defRPr>
      </a:lvl7pPr>
      <a:lvl8pPr marL="1371600" algn="l" rtl="0" eaLnBrk="1" fontAlgn="base" hangingPunct="1">
        <a:spcBef>
          <a:spcPct val="0"/>
        </a:spcBef>
        <a:spcAft>
          <a:spcPct val="0"/>
        </a:spcAft>
        <a:defRPr sz="3600" b="1">
          <a:solidFill>
            <a:schemeClr val="tx2"/>
          </a:solidFill>
          <a:latin typeface="Arial" charset="0"/>
        </a:defRPr>
      </a:lvl8pPr>
      <a:lvl9pPr marL="1828800" algn="l" rtl="0" eaLnBrk="1" fontAlgn="base" hangingPunct="1">
        <a:spcBef>
          <a:spcPct val="0"/>
        </a:spcBef>
        <a:spcAft>
          <a:spcPct val="0"/>
        </a:spcAft>
        <a:defRPr sz="3600" b="1">
          <a:solidFill>
            <a:schemeClr val="tx2"/>
          </a:solidFill>
          <a:latin typeface="Arial" charset="0"/>
        </a:defRPr>
      </a:lvl9pPr>
    </p:titleStyle>
    <p:bodyStyle>
      <a:lvl1pPr marL="342900" indent="-342900" algn="l" rtl="0" eaLnBrk="1" fontAlgn="base" hangingPunct="1">
        <a:spcBef>
          <a:spcPct val="20000"/>
        </a:spcBef>
        <a:spcAft>
          <a:spcPct val="0"/>
        </a:spcAft>
        <a:buClr>
          <a:srgbClr val="F4792C"/>
        </a:buClr>
        <a:buSzPct val="85000"/>
        <a:buFont typeface="Arial Unicode MS" pitchFamily="34" charset="-128"/>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295383"/>
        </a:buClr>
        <a:buSzPct val="80000"/>
        <a:buFont typeface="Helvetica" pitchFamily="34" charset="0"/>
        <a:buChar char="■"/>
        <a:defRPr sz="22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defRPr sz="20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emf"/><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ctrTitle"/>
          </p:nvPr>
        </p:nvSpPr>
        <p:spPr>
          <a:xfrm>
            <a:off x="0" y="2060575"/>
            <a:ext cx="9144000" cy="1512888"/>
          </a:xfrm>
        </p:spPr>
        <p:txBody>
          <a:bodyPr/>
          <a:lstStyle/>
          <a:p>
            <a:r>
              <a:rPr lang="nb-NO" sz="3600" dirty="0" smtClean="0">
                <a:latin typeface="Helvetica" pitchFamily="34" charset="0"/>
              </a:rPr>
              <a:t>Tegn i terrenget</a:t>
            </a:r>
            <a:endParaRPr lang="nb-NO" sz="3600" dirty="0">
              <a:latin typeface="Helvetica" pitchFamily="34" charset="0"/>
            </a:endParaRPr>
          </a:p>
        </p:txBody>
      </p:sp>
      <p:sp>
        <p:nvSpPr>
          <p:cNvPr id="12293" name="Rectangle 5"/>
          <p:cNvSpPr>
            <a:spLocks noGrp="1" noChangeArrowheads="1"/>
          </p:cNvSpPr>
          <p:nvPr>
            <p:ph type="subTitle" idx="4294967295"/>
          </p:nvPr>
        </p:nvSpPr>
        <p:spPr bwMode="auto">
          <a:xfrm>
            <a:off x="1403350" y="3644900"/>
            <a:ext cx="6400800" cy="1008063"/>
          </a:xfrm>
          <a:prstGeom prst="rect">
            <a:avLst/>
          </a:prstGeom>
          <a:noFill/>
          <a:ln>
            <a:miter lim="800000"/>
            <a:headEnd/>
            <a:tailEnd/>
          </a:ln>
        </p:spPr>
        <p:txBody>
          <a:bodyPr/>
          <a:lstStyle/>
          <a:p>
            <a:pPr marL="0" indent="0" algn="ctr">
              <a:buNone/>
            </a:pPr>
            <a:r>
              <a:rPr lang="nb-NO" sz="2000" dirty="0" smtClean="0">
                <a:latin typeface="Helvetica" pitchFamily="34" charset="0"/>
              </a:rPr>
              <a:t>Observatørkurs modul 4a, oppdatert nov 2016</a:t>
            </a:r>
          </a:p>
        </p:txBody>
      </p:sp>
      <p:pic>
        <p:nvPicPr>
          <p:cNvPr id="8194" name="Picture 2" descr="C:\Users\mala.NVE\Pictures\nasjonens tjeneste\2012-01-10 11.53.27 - Kopi.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2040" y="4869160"/>
            <a:ext cx="1997952" cy="1440159"/>
          </a:xfrm>
          <a:prstGeom prst="rect">
            <a:avLst/>
          </a:prstGeom>
          <a:noFill/>
        </p:spPr>
      </p:pic>
      <p:pic>
        <p:nvPicPr>
          <p:cNvPr id="6145" name="Picture 1" descr="C:\Users\mala.NVE\Pictures\Engler skredbilder\SLF04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4869160"/>
            <a:ext cx="2164358" cy="1437134"/>
          </a:xfrm>
          <a:prstGeom prst="rect">
            <a:avLst/>
          </a:prstGeom>
          <a:noFill/>
        </p:spPr>
      </p:pic>
      <p:pic>
        <p:nvPicPr>
          <p:cNvPr id="6146" name="Picture 2" descr="C:\Users\mala.NVE\Pictures\HP FF snø\h.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05109" y="4869160"/>
            <a:ext cx="2199139" cy="1438237"/>
          </a:xfrm>
          <a:prstGeom prst="rect">
            <a:avLst/>
          </a:prstGeom>
          <a:noFill/>
        </p:spPr>
      </p:pic>
      <p:pic>
        <p:nvPicPr>
          <p:cNvPr id="6147" name="Picture 3" descr="C:\Users\mala.NVE\Pictures\HP FF snø\a.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35754" y="4869160"/>
            <a:ext cx="1920213" cy="1440160"/>
          </a:xfrm>
          <a:prstGeom prst="rect">
            <a:avLst/>
          </a:prstGeom>
          <a:noFill/>
        </p:spPr>
      </p:pic>
      <p:sp>
        <p:nvSpPr>
          <p:cNvPr id="9" name="TekstSylinder 8"/>
          <p:cNvSpPr txBox="1"/>
          <p:nvPr/>
        </p:nvSpPr>
        <p:spPr>
          <a:xfrm>
            <a:off x="1979712" y="6093296"/>
            <a:ext cx="792088" cy="215444"/>
          </a:xfrm>
          <a:prstGeom prst="rect">
            <a:avLst/>
          </a:prstGeom>
          <a:noFill/>
        </p:spPr>
        <p:txBody>
          <a:bodyPr wrap="square" rtlCol="0">
            <a:spAutoFit/>
          </a:bodyPr>
          <a:lstStyle/>
          <a:p>
            <a:r>
              <a:rPr lang="nb-NO" sz="800" dirty="0" smtClean="0"/>
              <a:t>SLF</a:t>
            </a:r>
            <a:endParaRPr lang="nb-NO" sz="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smtClean="0"/>
              <a:t>Faregrad 1 er ikke null</a:t>
            </a:r>
            <a:endParaRPr lang="nb-NO" dirty="0"/>
          </a:p>
        </p:txBody>
      </p:sp>
      <p:pic>
        <p:nvPicPr>
          <p:cNvPr id="46082" name="Picture 2"/>
          <p:cNvPicPr>
            <a:picLocks noGrp="1" noChangeAspect="1" noChangeArrowheads="1"/>
          </p:cNvPicPr>
          <p:nvPr>
            <p:ph sz="half" idx="1"/>
          </p:nvPr>
        </p:nvPicPr>
        <p:blipFill>
          <a:blip r:embed="rId3" cstate="print"/>
          <a:srcRect/>
          <a:stretch>
            <a:fillRect/>
          </a:stretch>
        </p:blipFill>
        <p:spPr bwMode="auto">
          <a:xfrm>
            <a:off x="371475" y="2420937"/>
            <a:ext cx="4076700" cy="2419350"/>
          </a:xfrm>
          <a:prstGeom prst="rect">
            <a:avLst/>
          </a:prstGeom>
          <a:noFill/>
          <a:ln w="9525">
            <a:noFill/>
            <a:miter lim="800000"/>
            <a:headEnd/>
            <a:tailEnd/>
          </a:ln>
        </p:spPr>
      </p:pic>
      <p:pic>
        <p:nvPicPr>
          <p:cNvPr id="2150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2065993" y="3270711"/>
            <a:ext cx="720081" cy="4060997"/>
          </a:xfrm>
          <a:prstGeom prst="rect">
            <a:avLst/>
          </a:prstGeom>
          <a:noFill/>
          <a:ln w="9525">
            <a:noFill/>
            <a:miter lim="800000"/>
            <a:headEnd/>
            <a:tailEnd/>
          </a:ln>
        </p:spPr>
      </p:pic>
      <p:pic>
        <p:nvPicPr>
          <p:cNvPr id="8" name="Plassholder for innhold 6" descr="linjeuke feb off piste 176.jpg"/>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4572000" y="2492896"/>
            <a:ext cx="4329389" cy="288032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sz="quarter"/>
          </p:nvPr>
        </p:nvSpPr>
        <p:spPr/>
        <p:txBody>
          <a:bodyPr/>
          <a:lstStyle/>
          <a:p>
            <a:r>
              <a:rPr lang="nb-NO" dirty="0" smtClean="0"/>
              <a:t>Skredstørrelser</a:t>
            </a:r>
            <a:endParaRPr lang="nb-NO" dirty="0"/>
          </a:p>
        </p:txBody>
      </p:sp>
      <p:pic>
        <p:nvPicPr>
          <p:cNvPr id="10" name="Plassholder for innhold 9" descr="Lawinengr__e_1-Rutsch_e_01.jpg"/>
          <p:cNvPicPr>
            <a:picLocks noGrp="1" noChangeAspect="1"/>
          </p:cNvPicPr>
          <p:nvPr>
            <p:ph sz="quarter" idx="1"/>
          </p:nvPr>
        </p:nvPicPr>
        <p:blipFill>
          <a:blip r:embed="rId2" cstate="email">
            <a:extLst>
              <a:ext uri="{28A0092B-C50C-407E-A947-70E740481C1C}">
                <a14:useLocalDpi xmlns:a14="http://schemas.microsoft.com/office/drawing/2010/main"/>
              </a:ext>
            </a:extLst>
          </a:blip>
          <a:stretch>
            <a:fillRect/>
          </a:stretch>
        </p:blipFill>
        <p:spPr>
          <a:xfrm>
            <a:off x="338048" y="1124744"/>
            <a:ext cx="2877453" cy="2304256"/>
          </a:xfrm>
        </p:spPr>
      </p:pic>
      <p:pic>
        <p:nvPicPr>
          <p:cNvPr id="11" name="Plassholder for innhold 10" descr="kleine_Lawine_e_02.jpg"/>
          <p:cNvPicPr>
            <a:picLocks noGrp="1" noChangeAspect="1"/>
          </p:cNvPicPr>
          <p:nvPr>
            <p:ph sz="quarter" idx="2"/>
          </p:nvPr>
        </p:nvPicPr>
        <p:blipFill>
          <a:blip r:embed="rId3" cstate="email">
            <a:extLst>
              <a:ext uri="{28A0092B-C50C-407E-A947-70E740481C1C}">
                <a14:useLocalDpi xmlns:a14="http://schemas.microsoft.com/office/drawing/2010/main"/>
              </a:ext>
            </a:extLst>
          </a:blip>
          <a:stretch>
            <a:fillRect/>
          </a:stretch>
        </p:blipFill>
        <p:spPr>
          <a:xfrm>
            <a:off x="3491880" y="1124744"/>
            <a:ext cx="2105046" cy="2808312"/>
          </a:xfrm>
        </p:spPr>
      </p:pic>
      <p:pic>
        <p:nvPicPr>
          <p:cNvPr id="15" name="Plassholder for innhold 14" descr="Lawinengr__e_4-gro__e_01.jpg"/>
          <p:cNvPicPr>
            <a:picLocks noGrp="1" noChangeAspect="1"/>
          </p:cNvPicPr>
          <p:nvPr>
            <p:ph sz="quarter" idx="4"/>
          </p:nvPr>
        </p:nvPicPr>
        <p:blipFill>
          <a:blip r:embed="rId4" cstate="email">
            <a:extLst>
              <a:ext uri="{28A0092B-C50C-407E-A947-70E740481C1C}">
                <a14:useLocalDpi xmlns:a14="http://schemas.microsoft.com/office/drawing/2010/main"/>
              </a:ext>
            </a:extLst>
          </a:blip>
          <a:stretch>
            <a:fillRect/>
          </a:stretch>
        </p:blipFill>
        <p:spPr>
          <a:xfrm>
            <a:off x="5868144" y="1268760"/>
            <a:ext cx="2918413" cy="2187575"/>
          </a:xfrm>
        </p:spPr>
      </p:pic>
      <p:pic>
        <p:nvPicPr>
          <p:cNvPr id="14" name="Plassholder for innhold 13" descr="mittlere_Lawine_e_02.jpg"/>
          <p:cNvPicPr>
            <a:picLocks noGrp="1" noChangeAspect="1"/>
          </p:cNvPicPr>
          <p:nvPr>
            <p:ph sz="quarter" idx="3"/>
          </p:nvPr>
        </p:nvPicPr>
        <p:blipFill>
          <a:blip r:embed="rId5" cstate="email">
            <a:extLst>
              <a:ext uri="{28A0092B-C50C-407E-A947-70E740481C1C}">
                <a14:useLocalDpi xmlns:a14="http://schemas.microsoft.com/office/drawing/2010/main"/>
              </a:ext>
            </a:extLst>
          </a:blip>
          <a:stretch>
            <a:fillRect/>
          </a:stretch>
        </p:blipFill>
        <p:spPr>
          <a:xfrm>
            <a:off x="323528" y="3789040"/>
            <a:ext cx="2918482" cy="2187575"/>
          </a:xfrm>
        </p:spPr>
      </p:pic>
      <p:pic>
        <p:nvPicPr>
          <p:cNvPr id="16" name="Bilde 15" descr="sehr_grosse_Lawine_V11_eng.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34006" y="3933056"/>
            <a:ext cx="3158474" cy="2139866"/>
          </a:xfrm>
          <a:prstGeom prst="rect">
            <a:avLst/>
          </a:prstGeom>
        </p:spPr>
      </p:pic>
      <p:sp>
        <p:nvSpPr>
          <p:cNvPr id="17" name="TekstSylinder 16"/>
          <p:cNvSpPr txBox="1"/>
          <p:nvPr/>
        </p:nvSpPr>
        <p:spPr>
          <a:xfrm>
            <a:off x="3419872" y="4725144"/>
            <a:ext cx="2016224" cy="461665"/>
          </a:xfrm>
          <a:prstGeom prst="rect">
            <a:avLst/>
          </a:prstGeom>
          <a:noFill/>
        </p:spPr>
        <p:txBody>
          <a:bodyPr wrap="square" rtlCol="0">
            <a:spAutoFit/>
          </a:bodyPr>
          <a:lstStyle/>
          <a:p>
            <a:r>
              <a:rPr lang="nb-NO" sz="1200" dirty="0" smtClean="0"/>
              <a:t>http://www.avalanches.org/basics/glossar-en/</a:t>
            </a:r>
            <a:endParaRPr lang="nb-NO" sz="1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Prosesstenkning</a:t>
            </a:r>
            <a:r>
              <a:rPr lang="nb-NO" dirty="0" smtClean="0"/>
              <a:t>…. </a:t>
            </a:r>
            <a:r>
              <a:rPr lang="nb-NO" sz="1200" dirty="0" smtClean="0"/>
              <a:t>Har følgende faktorer betydning for utbredelsen og dannelsen av faretegnet?</a:t>
            </a:r>
            <a:endParaRPr lang="nb-NO" sz="1200" dirty="0"/>
          </a:p>
        </p:txBody>
      </p:sp>
      <p:pic>
        <p:nvPicPr>
          <p:cNvPr id="13" name="Plassholder for innhold 12" descr="såta.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130286" y="548680"/>
            <a:ext cx="3788878" cy="2520280"/>
          </a:xfrm>
        </p:spPr>
      </p:pic>
      <p:sp>
        <p:nvSpPr>
          <p:cNvPr id="5" name="Plassholder for tekst 4"/>
          <p:cNvSpPr>
            <a:spLocks noGrp="1"/>
          </p:cNvSpPr>
          <p:nvPr>
            <p:ph type="body" sz="half" idx="2"/>
          </p:nvPr>
        </p:nvSpPr>
        <p:spPr/>
        <p:txBody>
          <a:bodyPr/>
          <a:lstStyle/>
          <a:p>
            <a:pPr>
              <a:buFont typeface="Wingdings" pitchFamily="2" charset="2"/>
              <a:buChar char="§"/>
            </a:pPr>
            <a:r>
              <a:rPr lang="nb-NO" dirty="0" smtClean="0"/>
              <a:t>I hvilken høyde, himmelretning er   jeg (</a:t>
            </a:r>
            <a:r>
              <a:rPr lang="nb-NO" dirty="0" err="1" smtClean="0"/>
              <a:t>sol-</a:t>
            </a:r>
            <a:r>
              <a:rPr lang="nb-NO" dirty="0" smtClean="0"/>
              <a:t> og skyggeside, vindpåvirkning)</a:t>
            </a:r>
          </a:p>
          <a:p>
            <a:pPr>
              <a:buFont typeface="Wingdings" pitchFamily="2" charset="2"/>
              <a:buChar char="§"/>
            </a:pPr>
            <a:endParaRPr lang="nb-NO" dirty="0" smtClean="0"/>
          </a:p>
          <a:p>
            <a:pPr>
              <a:buFont typeface="Wingdings" pitchFamily="2" charset="2"/>
              <a:buChar char="§"/>
            </a:pPr>
            <a:r>
              <a:rPr lang="nb-NO" dirty="0" smtClean="0"/>
              <a:t>Terrengformasjon (Rygg, renneform eller nær hengkant)</a:t>
            </a:r>
          </a:p>
          <a:p>
            <a:pPr>
              <a:buFont typeface="Wingdings" pitchFamily="2" charset="2"/>
              <a:buChar char="§"/>
            </a:pPr>
            <a:endParaRPr lang="nb-NO" dirty="0" smtClean="0"/>
          </a:p>
          <a:p>
            <a:pPr>
              <a:buFont typeface="Wingdings" pitchFamily="2" charset="2"/>
              <a:buChar char="§"/>
            </a:pPr>
            <a:r>
              <a:rPr lang="nb-NO" dirty="0" smtClean="0"/>
              <a:t>Er dette henget hyppig kjørt?</a:t>
            </a:r>
          </a:p>
          <a:p>
            <a:pPr>
              <a:buFont typeface="Wingdings" pitchFamily="2" charset="2"/>
              <a:buChar char="§"/>
            </a:pPr>
            <a:endParaRPr lang="nb-NO" dirty="0" smtClean="0"/>
          </a:p>
          <a:p>
            <a:pPr>
              <a:buFont typeface="Wingdings" pitchFamily="2" charset="2"/>
              <a:buChar char="§"/>
            </a:pPr>
            <a:r>
              <a:rPr lang="nb-NO" dirty="0" smtClean="0"/>
              <a:t>Hva er det svake laget? </a:t>
            </a:r>
          </a:p>
          <a:p>
            <a:pPr>
              <a:buFont typeface="Wingdings" pitchFamily="2" charset="2"/>
              <a:buChar char="§"/>
            </a:pPr>
            <a:endParaRPr lang="nb-NO" dirty="0" smtClean="0"/>
          </a:p>
          <a:p>
            <a:pPr>
              <a:buFont typeface="Wingdings" pitchFamily="2" charset="2"/>
              <a:buChar char="§"/>
            </a:pPr>
            <a:r>
              <a:rPr lang="nb-NO" dirty="0" smtClean="0"/>
              <a:t>Hvorfor løsnet det? Hvorfor løsnet det ikke mer?</a:t>
            </a:r>
          </a:p>
          <a:p>
            <a:pPr>
              <a:buFont typeface="Wingdings" pitchFamily="2" charset="2"/>
              <a:buChar char="§"/>
            </a:pPr>
            <a:r>
              <a:rPr lang="nb-NO" dirty="0" smtClean="0"/>
              <a:t>Hvor mye kraft skal til for å utløse skredet?</a:t>
            </a:r>
          </a:p>
          <a:p>
            <a:pPr>
              <a:buFont typeface="Wingdings" pitchFamily="2" charset="2"/>
              <a:buChar char="§"/>
            </a:pPr>
            <a:endParaRPr lang="nb-NO" dirty="0" smtClean="0"/>
          </a:p>
          <a:p>
            <a:pPr>
              <a:buFont typeface="Wingdings" pitchFamily="2" charset="2"/>
              <a:buChar char="§"/>
            </a:pPr>
            <a:r>
              <a:rPr lang="nb-NO" dirty="0" smtClean="0"/>
              <a:t>Hvor bratt er skredbanen?</a:t>
            </a:r>
          </a:p>
          <a:p>
            <a:endParaRPr lang="nb-NO" sz="1400" dirty="0"/>
          </a:p>
        </p:txBody>
      </p:sp>
      <p:pic>
        <p:nvPicPr>
          <p:cNvPr id="2355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9952" y="3222342"/>
            <a:ext cx="3770932" cy="25829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lassholder for innhold 6" descr="DSC_000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600" y="1988840"/>
            <a:ext cx="2880320" cy="4255235"/>
          </a:xfrm>
          <a:prstGeom prst="rect">
            <a:avLst/>
          </a:prstGeom>
        </p:spPr>
      </p:pic>
      <p:pic>
        <p:nvPicPr>
          <p:cNvPr id="16" name="Plassholder for innhold 7" descr="DSC_0014.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1058" y="44624"/>
            <a:ext cx="2890862" cy="1924230"/>
          </a:xfrm>
          <a:prstGeom prst="rect">
            <a:avLst/>
          </a:prstGeom>
        </p:spPr>
      </p:pic>
      <p:pic>
        <p:nvPicPr>
          <p:cNvPr id="2253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92080" y="44624"/>
            <a:ext cx="2906685" cy="2520280"/>
          </a:xfrm>
          <a:prstGeom prst="rect">
            <a:avLst/>
          </a:prstGeom>
          <a:noFill/>
          <a:ln w="9525">
            <a:noFill/>
            <a:miter lim="800000"/>
            <a:headEnd/>
            <a:tailEnd/>
          </a:ln>
        </p:spPr>
      </p:pic>
      <p:sp>
        <p:nvSpPr>
          <p:cNvPr id="2" name="TekstSylinder 1"/>
          <p:cNvSpPr txBox="1"/>
          <p:nvPr/>
        </p:nvSpPr>
        <p:spPr>
          <a:xfrm>
            <a:off x="4927220" y="2694079"/>
            <a:ext cx="3636404" cy="3539430"/>
          </a:xfrm>
          <a:prstGeom prst="rect">
            <a:avLst/>
          </a:prstGeom>
          <a:noFill/>
        </p:spPr>
        <p:txBody>
          <a:bodyPr wrap="square" rtlCol="0">
            <a:spAutoFit/>
          </a:bodyPr>
          <a:lstStyle/>
          <a:p>
            <a:pPr>
              <a:buFont typeface="Wingdings" pitchFamily="2" charset="2"/>
              <a:buChar char="§"/>
            </a:pPr>
            <a:r>
              <a:rPr lang="nb-NO" sz="1400" dirty="0"/>
              <a:t>I hvilken høyde, himmelretning er   jeg (sol- og skyggeside, vindpåvirkning)</a:t>
            </a:r>
          </a:p>
          <a:p>
            <a:pPr>
              <a:buFont typeface="Wingdings" pitchFamily="2" charset="2"/>
              <a:buChar char="§"/>
            </a:pPr>
            <a:endParaRPr lang="nb-NO" sz="1400" dirty="0"/>
          </a:p>
          <a:p>
            <a:pPr>
              <a:buFont typeface="Wingdings" pitchFamily="2" charset="2"/>
              <a:buChar char="§"/>
            </a:pPr>
            <a:r>
              <a:rPr lang="nb-NO" sz="1400" dirty="0"/>
              <a:t>Terrengformasjon (Rygg, renneform eller nær hengkant)</a:t>
            </a:r>
          </a:p>
          <a:p>
            <a:pPr>
              <a:buFont typeface="Wingdings" pitchFamily="2" charset="2"/>
              <a:buChar char="§"/>
            </a:pPr>
            <a:endParaRPr lang="nb-NO" sz="1400" dirty="0"/>
          </a:p>
          <a:p>
            <a:pPr>
              <a:buFont typeface="Wingdings" pitchFamily="2" charset="2"/>
              <a:buChar char="§"/>
            </a:pPr>
            <a:r>
              <a:rPr lang="nb-NO" sz="1400" dirty="0"/>
              <a:t>Er dette henget hyppig kjørt?</a:t>
            </a:r>
          </a:p>
          <a:p>
            <a:pPr>
              <a:buFont typeface="Wingdings" pitchFamily="2" charset="2"/>
              <a:buChar char="§"/>
            </a:pPr>
            <a:endParaRPr lang="nb-NO" sz="1400" dirty="0"/>
          </a:p>
          <a:p>
            <a:pPr>
              <a:buFont typeface="Wingdings" pitchFamily="2" charset="2"/>
              <a:buChar char="§"/>
            </a:pPr>
            <a:r>
              <a:rPr lang="nb-NO" sz="1400" dirty="0"/>
              <a:t>Hva er det svake laget? </a:t>
            </a:r>
          </a:p>
          <a:p>
            <a:pPr>
              <a:buFont typeface="Wingdings" pitchFamily="2" charset="2"/>
              <a:buChar char="§"/>
            </a:pPr>
            <a:endParaRPr lang="nb-NO" sz="1400" dirty="0"/>
          </a:p>
          <a:p>
            <a:pPr>
              <a:buFont typeface="Wingdings" pitchFamily="2" charset="2"/>
              <a:buChar char="§"/>
            </a:pPr>
            <a:r>
              <a:rPr lang="nb-NO" sz="1400" dirty="0"/>
              <a:t>Hvorfor løsnet det? Hvorfor løsnet det ikke mer?</a:t>
            </a:r>
          </a:p>
          <a:p>
            <a:pPr>
              <a:buFont typeface="Wingdings" pitchFamily="2" charset="2"/>
              <a:buChar char="§"/>
            </a:pPr>
            <a:r>
              <a:rPr lang="nb-NO" sz="1400" dirty="0"/>
              <a:t>Hvor mye kraft skal til for å utløse skredet?</a:t>
            </a:r>
          </a:p>
          <a:p>
            <a:pPr>
              <a:buFont typeface="Wingdings" pitchFamily="2" charset="2"/>
              <a:buChar char="§"/>
            </a:pPr>
            <a:endParaRPr lang="nb-NO" sz="1400" dirty="0"/>
          </a:p>
          <a:p>
            <a:pPr>
              <a:buFont typeface="Wingdings" pitchFamily="2" charset="2"/>
              <a:buChar char="§"/>
            </a:pPr>
            <a:r>
              <a:rPr lang="nb-NO" sz="1400" dirty="0"/>
              <a:t>Hvor bratt er skredbanen?</a:t>
            </a:r>
          </a:p>
          <a:p>
            <a:endParaRPr lang="en-US"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sz="quarter"/>
          </p:nvPr>
        </p:nvSpPr>
        <p:spPr/>
        <p:txBody>
          <a:bodyPr/>
          <a:lstStyle/>
          <a:p>
            <a:r>
              <a:rPr lang="nb-NO" sz="3200" dirty="0" smtClean="0"/>
              <a:t>Hvilket skredproblem har vi og hva er årsaken?</a:t>
            </a:r>
            <a:endParaRPr lang="nb-NO" sz="3200" dirty="0"/>
          </a:p>
        </p:txBody>
      </p:sp>
      <p:pic>
        <p:nvPicPr>
          <p:cNvPr id="9" name="Plassholder for innhold 8" descr="IMG_5043.jpg"/>
          <p:cNvPicPr>
            <a:picLocks noGrp="1" noChangeAspect="1"/>
          </p:cNvPicPr>
          <p:nvPr>
            <p:ph sz="quarter" idx="1"/>
          </p:nvPr>
        </p:nvPicPr>
        <p:blipFill>
          <a:blip r:embed="rId2" cstate="email">
            <a:extLst>
              <a:ext uri="{28A0092B-C50C-407E-A947-70E740481C1C}">
                <a14:useLocalDpi xmlns:a14="http://schemas.microsoft.com/office/drawing/2010/main"/>
              </a:ext>
            </a:extLst>
          </a:blip>
          <a:stretch>
            <a:fillRect/>
          </a:stretch>
        </p:blipFill>
        <p:spPr>
          <a:xfrm>
            <a:off x="3551808" y="1196752"/>
            <a:ext cx="5412680" cy="2520279"/>
          </a:xfrm>
        </p:spPr>
      </p:pic>
      <p:pic>
        <p:nvPicPr>
          <p:cNvPr id="10" name="Plassholder for innhold 9" descr="IMG_5045.jpg"/>
          <p:cNvPicPr>
            <a:picLocks noGrp="1" noChangeAspect="1"/>
          </p:cNvPicPr>
          <p:nvPr>
            <p:ph sz="quarter" idx="2"/>
          </p:nvPr>
        </p:nvPicPr>
        <p:blipFill>
          <a:blip r:embed="rId3" cstate="email">
            <a:extLst>
              <a:ext uri="{28A0092B-C50C-407E-A947-70E740481C1C}">
                <a14:useLocalDpi xmlns:a14="http://schemas.microsoft.com/office/drawing/2010/main"/>
              </a:ext>
            </a:extLst>
          </a:blip>
          <a:stretch>
            <a:fillRect/>
          </a:stretch>
        </p:blipFill>
        <p:spPr>
          <a:xfrm>
            <a:off x="3097509" y="3933056"/>
            <a:ext cx="2914651" cy="2185988"/>
          </a:xfrm>
        </p:spPr>
      </p:pic>
      <p:pic>
        <p:nvPicPr>
          <p:cNvPr id="11" name="Plassholder for innhold 10" descr="IMG_5050.jpg"/>
          <p:cNvPicPr>
            <a:picLocks noGrp="1" noChangeAspect="1"/>
          </p:cNvPicPr>
          <p:nvPr>
            <p:ph sz="quarter" idx="3"/>
          </p:nvPr>
        </p:nvPicPr>
        <p:blipFill>
          <a:blip r:embed="rId4" cstate="email">
            <a:extLst>
              <a:ext uri="{28A0092B-C50C-407E-A947-70E740481C1C}">
                <a14:useLocalDpi xmlns:a14="http://schemas.microsoft.com/office/drawing/2010/main"/>
              </a:ext>
            </a:extLst>
          </a:blip>
          <a:stretch>
            <a:fillRect/>
          </a:stretch>
        </p:blipFill>
        <p:spPr>
          <a:xfrm>
            <a:off x="107504" y="3933056"/>
            <a:ext cx="2916767" cy="2187575"/>
          </a:xfrm>
        </p:spPr>
      </p:pic>
      <p:pic>
        <p:nvPicPr>
          <p:cNvPr id="12" name="Plassholder for innhold 11" descr="IMG_5101.jpg"/>
          <p:cNvPicPr>
            <a:picLocks noGrp="1" noChangeAspect="1"/>
          </p:cNvPicPr>
          <p:nvPr>
            <p:ph sz="quarter" idx="4"/>
          </p:nvPr>
        </p:nvPicPr>
        <p:blipFill>
          <a:blip r:embed="rId5" cstate="email">
            <a:extLst>
              <a:ext uri="{28A0092B-C50C-407E-A947-70E740481C1C}">
                <a14:useLocalDpi xmlns:a14="http://schemas.microsoft.com/office/drawing/2010/main"/>
              </a:ext>
            </a:extLst>
          </a:blip>
          <a:stretch>
            <a:fillRect/>
          </a:stretch>
        </p:blipFill>
        <p:spPr>
          <a:xfrm>
            <a:off x="107504" y="1412776"/>
            <a:ext cx="3374654" cy="2304256"/>
          </a:xfrm>
        </p:spPr>
      </p:pic>
      <p:pic>
        <p:nvPicPr>
          <p:cNvPr id="25602"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84168" y="3956580"/>
            <a:ext cx="2880320" cy="2173332"/>
          </a:xfrm>
          <a:prstGeom prst="rect">
            <a:avLst/>
          </a:prstGeom>
          <a:noFill/>
          <a:ln w="9525">
            <a:noFill/>
            <a:miter lim="800000"/>
            <a:headEnd/>
            <a:tailEnd/>
          </a:ln>
        </p:spPr>
      </p:pic>
      <p:sp>
        <p:nvSpPr>
          <p:cNvPr id="8" name="TekstSylinder 7"/>
          <p:cNvSpPr txBox="1"/>
          <p:nvPr/>
        </p:nvSpPr>
        <p:spPr>
          <a:xfrm>
            <a:off x="7812360" y="3429000"/>
            <a:ext cx="1152128" cy="215444"/>
          </a:xfrm>
          <a:prstGeom prst="rect">
            <a:avLst/>
          </a:prstGeom>
          <a:noFill/>
        </p:spPr>
        <p:txBody>
          <a:bodyPr wrap="square" rtlCol="0">
            <a:spAutoFit/>
          </a:bodyPr>
          <a:lstStyle/>
          <a:p>
            <a:r>
              <a:rPr lang="nb-NO" sz="800" dirty="0" smtClean="0"/>
              <a:t>Ådne Olsrud</a:t>
            </a:r>
            <a:endParaRPr lang="nb-NO" sz="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Oppsummert </a:t>
            </a:r>
            <a:endParaRPr lang="nb-NO" dirty="0"/>
          </a:p>
        </p:txBody>
      </p:sp>
      <p:sp>
        <p:nvSpPr>
          <p:cNvPr id="3" name="Plassholder for innhold 2"/>
          <p:cNvSpPr>
            <a:spLocks noGrp="1"/>
          </p:cNvSpPr>
          <p:nvPr>
            <p:ph idx="1"/>
          </p:nvPr>
        </p:nvSpPr>
        <p:spPr/>
        <p:txBody>
          <a:bodyPr/>
          <a:lstStyle/>
          <a:p>
            <a:r>
              <a:rPr lang="nb-NO" dirty="0" smtClean="0"/>
              <a:t>Ferske skred er et tydelig tegn på ustabilt snødekke</a:t>
            </a:r>
          </a:p>
          <a:p>
            <a:r>
              <a:rPr lang="nb-NO" dirty="0" smtClean="0"/>
              <a:t>Jo flere og jo større skred, desto større skredfare</a:t>
            </a:r>
          </a:p>
          <a:p>
            <a:r>
              <a:rPr lang="nb-NO" dirty="0" smtClean="0"/>
              <a:t>Jo mindre bratthet og jo større utbredelse, desto større skredfare</a:t>
            </a:r>
          </a:p>
          <a:p>
            <a:r>
              <a:rPr lang="nb-NO" dirty="0" smtClean="0"/>
              <a:t>Jo mindre tilleggsbelastning som skal til, desto større skredfare</a:t>
            </a:r>
            <a:endParaRPr lang="nb-NO"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Drønn og skytende sprekker</a:t>
            </a:r>
            <a:endParaRPr lang="nb-NO" dirty="0"/>
          </a:p>
        </p:txBody>
      </p:sp>
      <p:sp>
        <p:nvSpPr>
          <p:cNvPr id="4" name="Plassholder for innhold 3"/>
          <p:cNvSpPr>
            <a:spLocks noGrp="1"/>
          </p:cNvSpPr>
          <p:nvPr>
            <p:ph sz="half" idx="1"/>
          </p:nvPr>
        </p:nvSpPr>
        <p:spPr/>
        <p:txBody>
          <a:bodyPr/>
          <a:lstStyle/>
          <a:p>
            <a:pPr>
              <a:buNone/>
            </a:pPr>
            <a:r>
              <a:rPr lang="nb-NO" sz="2000" dirty="0" smtClean="0"/>
              <a:t>	Er en god indikasjon på ett snødekke med ugunstig oppbygning og forholdene ligger til rette for flakskred</a:t>
            </a:r>
            <a:endParaRPr lang="nb-NO" sz="2000" dirty="0"/>
          </a:p>
        </p:txBody>
      </p:sp>
      <p:pic>
        <p:nvPicPr>
          <p:cNvPr id="9" name="Plassholder for innhold 8" descr="sprekk ski.jpg"/>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385401" y="1600200"/>
            <a:ext cx="2697548" cy="4060825"/>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Hyppighet ved ulike faregrader</a:t>
            </a:r>
            <a:br>
              <a:rPr lang="nb-NO" dirty="0" smtClean="0"/>
            </a:br>
            <a:endParaRPr lang="nb-NO" sz="2800" dirty="0"/>
          </a:p>
        </p:txBody>
      </p:sp>
      <p:pic>
        <p:nvPicPr>
          <p:cNvPr id="9" name="Plassholder for innhold 8" descr="sprekk.jpg"/>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971600" y="1185994"/>
            <a:ext cx="3384376" cy="4979311"/>
          </a:xfrm>
        </p:spPr>
      </p:pic>
      <p:graphicFrame>
        <p:nvGraphicFramePr>
          <p:cNvPr id="6" name="Tabell 5"/>
          <p:cNvGraphicFramePr>
            <a:graphicFrameLocks noGrp="1"/>
          </p:cNvGraphicFramePr>
          <p:nvPr/>
        </p:nvGraphicFramePr>
        <p:xfrm>
          <a:off x="5148064" y="1196754"/>
          <a:ext cx="2952328" cy="4926353"/>
        </p:xfrm>
        <a:graphic>
          <a:graphicData uri="http://schemas.openxmlformats.org/drawingml/2006/table">
            <a:tbl>
              <a:tblPr/>
              <a:tblGrid>
                <a:gridCol w="1458398">
                  <a:extLst>
                    <a:ext uri="{9D8B030D-6E8A-4147-A177-3AD203B41FA5}">
                      <a16:colId xmlns="" xmlns:a16="http://schemas.microsoft.com/office/drawing/2014/main" val="20000"/>
                    </a:ext>
                  </a:extLst>
                </a:gridCol>
                <a:gridCol w="1493930">
                  <a:extLst>
                    <a:ext uri="{9D8B030D-6E8A-4147-A177-3AD203B41FA5}">
                      <a16:colId xmlns="" xmlns:a16="http://schemas.microsoft.com/office/drawing/2014/main" val="20001"/>
                    </a:ext>
                  </a:extLst>
                </a:gridCol>
              </a:tblGrid>
              <a:tr h="1423109">
                <a:tc>
                  <a:txBody>
                    <a:bodyPr/>
                    <a:lstStyle/>
                    <a:p>
                      <a:pPr>
                        <a:lnSpc>
                          <a:spcPct val="115000"/>
                        </a:lnSpc>
                        <a:spcAft>
                          <a:spcPts val="0"/>
                        </a:spcAft>
                      </a:pPr>
                      <a:r>
                        <a:rPr lang="nb-NO" sz="2000" dirty="0">
                          <a:latin typeface="Calibri"/>
                          <a:ea typeface="Calibri"/>
                          <a:cs typeface="Times New Roman"/>
                        </a:rPr>
                        <a:t>-sjelden</a:t>
                      </a:r>
                    </a:p>
                    <a:p>
                      <a:pPr>
                        <a:lnSpc>
                          <a:spcPct val="115000"/>
                        </a:lnSpc>
                        <a:spcAft>
                          <a:spcPts val="0"/>
                        </a:spcAft>
                      </a:pPr>
                      <a:r>
                        <a:rPr lang="nb-NO" sz="2000" dirty="0">
                          <a:latin typeface="Calibri"/>
                          <a:ea typeface="Calibri"/>
                          <a:cs typeface="Times New Roman"/>
                        </a:rPr>
                        <a:t>-enkelte</a:t>
                      </a:r>
                    </a:p>
                    <a:p>
                      <a:pPr>
                        <a:lnSpc>
                          <a:spcPct val="115000"/>
                        </a:lnSpc>
                        <a:spcAft>
                          <a:spcPts val="0"/>
                        </a:spcAft>
                      </a:pPr>
                      <a:r>
                        <a:rPr lang="nb-NO" sz="2000" dirty="0">
                          <a:latin typeface="Calibri"/>
                          <a:ea typeface="Calibri"/>
                          <a:cs typeface="Times New Roman"/>
                        </a:rPr>
                        <a:t>-typisk</a:t>
                      </a:r>
                    </a:p>
                    <a:p>
                      <a:pPr>
                        <a:lnSpc>
                          <a:spcPct val="115000"/>
                        </a:lnSpc>
                        <a:spcAft>
                          <a:spcPts val="0"/>
                        </a:spcAft>
                      </a:pPr>
                      <a:r>
                        <a:rPr lang="nb-NO" sz="2000" dirty="0">
                          <a:latin typeface="Calibri"/>
                          <a:ea typeface="Calibri"/>
                          <a:cs typeface="Times New Roman"/>
                        </a:rPr>
                        <a:t>-</a:t>
                      </a:r>
                      <a:r>
                        <a:rPr lang="nb-NO" sz="2000" dirty="0" smtClean="0">
                          <a:latin typeface="Calibri"/>
                          <a:ea typeface="Calibri"/>
                          <a:cs typeface="Times New Roman"/>
                        </a:rPr>
                        <a:t>hyppig</a:t>
                      </a:r>
                      <a:endParaRPr lang="nb-NO" sz="2000" dirty="0">
                        <a:latin typeface="Calibri"/>
                        <a:ea typeface="Calibri"/>
                        <a:cs typeface="Times New Roman"/>
                      </a:endParaRP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b-NO" sz="2000" b="1" dirty="0" smtClean="0">
                          <a:latin typeface="Calibri"/>
                          <a:ea typeface="Calibri"/>
                          <a:cs typeface="Times New Roman"/>
                        </a:rPr>
                        <a:t>Drønn</a:t>
                      </a:r>
                      <a:endParaRPr lang="nb-NO" sz="2000" dirty="0">
                        <a:latin typeface="Calibri"/>
                        <a:ea typeface="Calibri"/>
                        <a:cs typeface="Times New Roman"/>
                      </a:endParaRP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778499">
                <a:tc>
                  <a:txBody>
                    <a:bodyPr/>
                    <a:lstStyle/>
                    <a:p>
                      <a:pPr>
                        <a:lnSpc>
                          <a:spcPct val="115000"/>
                        </a:lnSpc>
                        <a:spcAft>
                          <a:spcPts val="0"/>
                        </a:spcAft>
                      </a:pPr>
                      <a:r>
                        <a:rPr lang="nb-NO" sz="2000" dirty="0">
                          <a:latin typeface="Calibri"/>
                          <a:ea typeface="Calibri"/>
                          <a:cs typeface="Times New Roman"/>
                        </a:rPr>
                        <a:t>Liten</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nb-NO" sz="2000">
                          <a:latin typeface="Calibri"/>
                          <a:ea typeface="Calibri"/>
                          <a:cs typeface="Times New Roman"/>
                        </a:rPr>
                        <a:t>Ventes ikke</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1"/>
                  </a:ext>
                </a:extLst>
              </a:tr>
              <a:tr h="389248">
                <a:tc>
                  <a:txBody>
                    <a:bodyPr/>
                    <a:lstStyle/>
                    <a:p>
                      <a:pPr>
                        <a:lnSpc>
                          <a:spcPct val="115000"/>
                        </a:lnSpc>
                        <a:spcAft>
                          <a:spcPts val="0"/>
                        </a:spcAft>
                      </a:pPr>
                      <a:r>
                        <a:rPr lang="nb-NO" sz="2000">
                          <a:latin typeface="Calibri"/>
                          <a:ea typeface="Calibri"/>
                          <a:cs typeface="Times New Roman"/>
                        </a:rPr>
                        <a:t>Moderat</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nb-NO" sz="2000">
                          <a:latin typeface="Calibri"/>
                          <a:ea typeface="Calibri"/>
                          <a:cs typeface="Times New Roman"/>
                        </a:rPr>
                        <a:t>Enkelte</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2"/>
                  </a:ext>
                </a:extLst>
              </a:tr>
              <a:tr h="778499">
                <a:tc>
                  <a:txBody>
                    <a:bodyPr/>
                    <a:lstStyle/>
                    <a:p>
                      <a:pPr>
                        <a:lnSpc>
                          <a:spcPct val="115000"/>
                        </a:lnSpc>
                        <a:spcAft>
                          <a:spcPts val="0"/>
                        </a:spcAft>
                      </a:pPr>
                      <a:r>
                        <a:rPr lang="nb-NO" sz="2000" dirty="0" smtClean="0">
                          <a:latin typeface="Calibri"/>
                          <a:ea typeface="Calibri"/>
                          <a:cs typeface="Times New Roman"/>
                        </a:rPr>
                        <a:t>Betydelig</a:t>
                      </a:r>
                      <a:endParaRPr lang="nb-NO" sz="2000" dirty="0">
                        <a:latin typeface="Calibri"/>
                        <a:ea typeface="Calibri"/>
                        <a:cs typeface="Times New Roman"/>
                      </a:endParaRP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r>
                        <a:rPr lang="nb-NO" sz="2000">
                          <a:latin typeface="Calibri"/>
                          <a:ea typeface="Calibri"/>
                          <a:cs typeface="Times New Roman"/>
                        </a:rPr>
                        <a:t>Typisk</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3"/>
                  </a:ext>
                </a:extLst>
              </a:tr>
              <a:tr h="778499">
                <a:tc>
                  <a:txBody>
                    <a:bodyPr/>
                    <a:lstStyle/>
                    <a:p>
                      <a:pPr>
                        <a:lnSpc>
                          <a:spcPct val="115000"/>
                        </a:lnSpc>
                        <a:spcAft>
                          <a:spcPts val="0"/>
                        </a:spcAft>
                      </a:pPr>
                      <a:r>
                        <a:rPr lang="nb-NO" sz="2000">
                          <a:latin typeface="Calibri"/>
                          <a:ea typeface="Calibri"/>
                          <a:cs typeface="Times New Roman"/>
                        </a:rPr>
                        <a:t>Stor</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nb-NO" sz="2000" dirty="0">
                          <a:latin typeface="Calibri"/>
                          <a:ea typeface="Calibri"/>
                          <a:cs typeface="Times New Roman"/>
                        </a:rPr>
                        <a:t>Hyppig</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04"/>
                  </a:ext>
                </a:extLst>
              </a:tr>
              <a:tr h="778499">
                <a:tc>
                  <a:txBody>
                    <a:bodyPr/>
                    <a:lstStyle/>
                    <a:p>
                      <a:pPr>
                        <a:lnSpc>
                          <a:spcPct val="115000"/>
                        </a:lnSpc>
                        <a:spcAft>
                          <a:spcPts val="0"/>
                        </a:spcAft>
                      </a:pPr>
                      <a:r>
                        <a:rPr lang="nb-NO" sz="2000" dirty="0">
                          <a:latin typeface="Calibri"/>
                          <a:ea typeface="Calibri"/>
                          <a:cs typeface="Times New Roman"/>
                        </a:rPr>
                        <a:t>Meget stor</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nb-NO" sz="2000" dirty="0">
                          <a:latin typeface="Calibri"/>
                          <a:ea typeface="Calibri"/>
                          <a:cs typeface="Times New Roman"/>
                        </a:rPr>
                        <a:t>Hyppig</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05"/>
                  </a:ext>
                </a:extLst>
              </a:tr>
            </a:tbl>
          </a:graphicData>
        </a:graphic>
      </p:graphicFrame>
      <p:sp>
        <p:nvSpPr>
          <p:cNvPr id="7" name="TekstSylinder 6"/>
          <p:cNvSpPr txBox="1"/>
          <p:nvPr/>
        </p:nvSpPr>
        <p:spPr>
          <a:xfrm>
            <a:off x="7140285" y="5847075"/>
            <a:ext cx="816091" cy="246221"/>
          </a:xfrm>
          <a:prstGeom prst="rect">
            <a:avLst/>
          </a:prstGeom>
          <a:noFill/>
        </p:spPr>
        <p:txBody>
          <a:bodyPr wrap="square" rtlCol="0">
            <a:spAutoFit/>
          </a:bodyPr>
          <a:lstStyle/>
          <a:p>
            <a:r>
              <a:rPr lang="nb-NO" sz="1000" dirty="0" smtClean="0"/>
              <a:t>Kilde: SLF</a:t>
            </a:r>
            <a:endParaRPr lang="nb-NO" sz="1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sz="quarter"/>
          </p:nvPr>
        </p:nvSpPr>
        <p:spPr/>
        <p:txBody>
          <a:bodyPr/>
          <a:lstStyle/>
          <a:p>
            <a:r>
              <a:rPr lang="nb-NO" dirty="0" smtClean="0"/>
              <a:t>Hva kan kollapse?</a:t>
            </a:r>
            <a:endParaRPr lang="nb-NO" dirty="0"/>
          </a:p>
        </p:txBody>
      </p:sp>
      <p:pic>
        <p:nvPicPr>
          <p:cNvPr id="10" name="Plassholder for innhold 9" descr="Rennsnø.jpg"/>
          <p:cNvPicPr>
            <a:picLocks noGrp="1" noChangeAspect="1"/>
          </p:cNvPicPr>
          <p:nvPr>
            <p:ph sz="quarter" idx="2"/>
          </p:nvPr>
        </p:nvPicPr>
        <p:blipFill>
          <a:blip r:embed="rId3" cstate="email">
            <a:extLst>
              <a:ext uri="{28A0092B-C50C-407E-A947-70E740481C1C}">
                <a14:useLocalDpi xmlns:a14="http://schemas.microsoft.com/office/drawing/2010/main"/>
              </a:ext>
            </a:extLst>
          </a:blip>
          <a:stretch>
            <a:fillRect/>
          </a:stretch>
        </p:blipFill>
        <p:spPr>
          <a:xfrm>
            <a:off x="6534560" y="1268760"/>
            <a:ext cx="2357920" cy="2185988"/>
          </a:xfrm>
        </p:spPr>
      </p:pic>
      <p:pic>
        <p:nvPicPr>
          <p:cNvPr id="12" name="Plassholder for innhold 11" descr="overflaterim.JPG"/>
          <p:cNvPicPr>
            <a:picLocks noGrp="1" noChangeAspect="1"/>
          </p:cNvPicPr>
          <p:nvPr>
            <p:ph sz="quarter" idx="3"/>
          </p:nvPr>
        </p:nvPicPr>
        <p:blipFill>
          <a:blip r:embed="rId4" cstate="email">
            <a:extLst>
              <a:ext uri="{28A0092B-C50C-407E-A947-70E740481C1C}">
                <a14:useLocalDpi xmlns:a14="http://schemas.microsoft.com/office/drawing/2010/main"/>
              </a:ext>
            </a:extLst>
          </a:blip>
          <a:stretch>
            <a:fillRect/>
          </a:stretch>
        </p:blipFill>
        <p:spPr>
          <a:xfrm>
            <a:off x="323528" y="3938588"/>
            <a:ext cx="2916767" cy="2187575"/>
          </a:xfrm>
        </p:spPr>
      </p:pic>
      <p:pic>
        <p:nvPicPr>
          <p:cNvPr id="11" name="Plassholder for innhold 10" descr="rennsnø begerskrystaller.jpg"/>
          <p:cNvPicPr>
            <a:picLocks noGrp="1" noChangeAspect="1"/>
          </p:cNvPicPr>
          <p:nvPr>
            <p:ph sz="quarter" idx="4"/>
          </p:nvPr>
        </p:nvPicPr>
        <p:blipFill>
          <a:blip r:embed="rId5" cstate="email">
            <a:extLst>
              <a:ext uri="{28A0092B-C50C-407E-A947-70E740481C1C}">
                <a14:useLocalDpi xmlns:a14="http://schemas.microsoft.com/office/drawing/2010/main"/>
              </a:ext>
            </a:extLst>
          </a:blip>
          <a:stretch>
            <a:fillRect/>
          </a:stretch>
        </p:blipFill>
        <p:spPr>
          <a:xfrm>
            <a:off x="5975713" y="3938588"/>
            <a:ext cx="2916767" cy="2187575"/>
          </a:xfrm>
        </p:spPr>
      </p:pic>
      <p:pic>
        <p:nvPicPr>
          <p:cNvPr id="17" name="Plassholder for innhold 14" descr="molekylvandring.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3376605" y="2971774"/>
            <a:ext cx="2491539" cy="1681362"/>
          </a:xfrm>
          <a:prstGeom prst="rect">
            <a:avLst/>
          </a:prstGeom>
          <a:noFill/>
          <a:ln w="9525">
            <a:noFill/>
            <a:miter lim="800000"/>
            <a:headEnd/>
            <a:tailEnd/>
          </a:ln>
          <a:effectLst/>
        </p:spPr>
      </p:pic>
      <p:pic>
        <p:nvPicPr>
          <p:cNvPr id="18" name="Plassholder for innhold 4" descr="Overflaterim.jpg"/>
          <p:cNvPicPr>
            <a:picLocks noGrp="1" noChangeAspect="1"/>
          </p:cNvPicPr>
          <p:nvPr>
            <p:ph sz="quarter" idx="1"/>
          </p:nvPr>
        </p:nvPicPr>
        <p:blipFill>
          <a:blip r:embed="rId7" cstate="email">
            <a:extLst>
              <a:ext uri="{28A0092B-C50C-407E-A947-70E740481C1C}">
                <a14:useLocalDpi xmlns:a14="http://schemas.microsoft.com/office/drawing/2010/main"/>
              </a:ext>
            </a:extLst>
          </a:blip>
          <a:stretch>
            <a:fillRect/>
          </a:stretch>
        </p:blipFill>
        <p:spPr bwMode="auto">
          <a:xfrm>
            <a:off x="179512" y="1268760"/>
            <a:ext cx="4038600" cy="1713649"/>
          </a:xfrm>
          <a:prstGeom prst="rect">
            <a:avLst/>
          </a:prstGeom>
          <a:noFill/>
          <a:ln w="9525">
            <a:noFill/>
            <a:miter lim="800000"/>
            <a:headEnd/>
            <a:tailEnd/>
          </a:ln>
          <a:effectLst/>
        </p:spPr>
      </p:pic>
      <p:sp>
        <p:nvSpPr>
          <p:cNvPr id="8" name="TekstSylinder 7"/>
          <p:cNvSpPr txBox="1"/>
          <p:nvPr/>
        </p:nvSpPr>
        <p:spPr>
          <a:xfrm>
            <a:off x="4932040" y="4725144"/>
            <a:ext cx="864096" cy="215444"/>
          </a:xfrm>
          <a:prstGeom prst="rect">
            <a:avLst/>
          </a:prstGeom>
          <a:noFill/>
        </p:spPr>
        <p:txBody>
          <a:bodyPr wrap="square" rtlCol="0">
            <a:spAutoFit/>
          </a:bodyPr>
          <a:lstStyle/>
          <a:p>
            <a:r>
              <a:rPr lang="nb-NO" sz="800" dirty="0" smtClean="0"/>
              <a:t>Fig: LWD Tirol</a:t>
            </a:r>
            <a:endParaRPr lang="nb-NO" sz="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p:cNvSpPr>
            <a:spLocks noGrp="1"/>
          </p:cNvSpPr>
          <p:nvPr>
            <p:ph type="title" sz="quarter"/>
          </p:nvPr>
        </p:nvSpPr>
        <p:spPr/>
        <p:txBody>
          <a:bodyPr/>
          <a:lstStyle/>
          <a:p>
            <a:r>
              <a:rPr lang="nb-NO" dirty="0" smtClean="0"/>
              <a:t>Hva var det som kollapset?</a:t>
            </a:r>
            <a:br>
              <a:rPr lang="nb-NO" dirty="0" smtClean="0"/>
            </a:br>
            <a:endParaRPr lang="nb-NO" sz="2400" dirty="0"/>
          </a:p>
        </p:txBody>
      </p:sp>
      <p:pic>
        <p:nvPicPr>
          <p:cNvPr id="24" name="Plassholder for innhold 23" descr="e.JPG"/>
          <p:cNvPicPr>
            <a:picLocks noGrp="1" noChangeAspect="1"/>
          </p:cNvPicPr>
          <p:nvPr>
            <p:ph sz="quarter" idx="2"/>
          </p:nvPr>
        </p:nvPicPr>
        <p:blipFill>
          <a:blip r:embed="rId3" cstate="email">
            <a:extLst>
              <a:ext uri="{28A0092B-C50C-407E-A947-70E740481C1C}">
                <a14:useLocalDpi xmlns:a14="http://schemas.microsoft.com/office/drawing/2010/main"/>
              </a:ext>
            </a:extLst>
          </a:blip>
          <a:stretch>
            <a:fillRect/>
          </a:stretch>
        </p:blipFill>
        <p:spPr>
          <a:xfrm>
            <a:off x="2065394" y="4077072"/>
            <a:ext cx="2362590" cy="1771942"/>
          </a:xfrm>
        </p:spPr>
      </p:pic>
      <p:pic>
        <p:nvPicPr>
          <p:cNvPr id="21" name="Plassholder for innhold 20" descr="feten 006.jpg"/>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251520" y="4077072"/>
            <a:ext cx="1512168" cy="1762258"/>
          </a:xfrm>
          <a:prstGeom prst="rect">
            <a:avLst/>
          </a:prstGeom>
        </p:spPr>
      </p:pic>
      <p:pic>
        <p:nvPicPr>
          <p:cNvPr id="23" name="Plassholder for innhold 22" descr="rennsnø3.jpg"/>
          <p:cNvPicPr>
            <a:picLocks noGrp="1" noChangeAspect="1"/>
          </p:cNvPicPr>
          <p:nvPr>
            <p:ph sz="quarter" idx="4"/>
          </p:nvPr>
        </p:nvPicPr>
        <p:blipFill>
          <a:blip r:embed="rId5" cstate="email">
            <a:extLst>
              <a:ext uri="{28A0092B-C50C-407E-A947-70E740481C1C}">
                <a14:useLocalDpi xmlns:a14="http://schemas.microsoft.com/office/drawing/2010/main"/>
              </a:ext>
            </a:extLst>
          </a:blip>
          <a:stretch>
            <a:fillRect/>
          </a:stretch>
        </p:blipFill>
        <p:spPr>
          <a:xfrm rot="5400000">
            <a:off x="7296302" y="4281094"/>
            <a:ext cx="1824203" cy="1368152"/>
          </a:xfrm>
          <a:prstGeom prst="rect">
            <a:avLst/>
          </a:prstGeom>
        </p:spPr>
      </p:pic>
      <p:pic>
        <p:nvPicPr>
          <p:cNvPr id="27" name="Plassholder for innhold 26" descr="begerkrystaller.jpg"/>
          <p:cNvPicPr>
            <a:picLocks noGrp="1" noChangeAspect="1"/>
          </p:cNvPicPr>
          <p:nvPr>
            <p:ph sz="quarter" idx="3"/>
          </p:nvPr>
        </p:nvPicPr>
        <p:blipFill>
          <a:blip r:embed="rId6" cstate="email">
            <a:extLst>
              <a:ext uri="{28A0092B-C50C-407E-A947-70E740481C1C}">
                <a14:useLocalDpi xmlns:a14="http://schemas.microsoft.com/office/drawing/2010/main"/>
              </a:ext>
            </a:extLst>
          </a:blip>
          <a:stretch>
            <a:fillRect/>
          </a:stretch>
        </p:blipFill>
        <p:spPr>
          <a:xfrm>
            <a:off x="4716016" y="4095074"/>
            <a:ext cx="2376264" cy="1782198"/>
          </a:xfrm>
        </p:spPr>
      </p:pic>
      <p:pic>
        <p:nvPicPr>
          <p:cNvPr id="29" name="Bilde 28" descr="sprekk tverr.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79912" y="1052736"/>
            <a:ext cx="1890210" cy="2520280"/>
          </a:xfrm>
          <a:prstGeom prst="rect">
            <a:avLst/>
          </a:prstGeom>
        </p:spPr>
      </p:pic>
      <p:pic>
        <p:nvPicPr>
          <p:cNvPr id="30" name="Plassholder for innhold 11" descr="feten 005.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auto">
          <a:xfrm>
            <a:off x="467544" y="1052736"/>
            <a:ext cx="2784309" cy="2520280"/>
          </a:xfrm>
          <a:prstGeom prst="rect">
            <a:avLst/>
          </a:prstGeom>
          <a:noFill/>
          <a:ln w="9525">
            <a:noFill/>
            <a:miter lim="800000"/>
            <a:headEnd/>
            <a:tailEnd/>
          </a:ln>
          <a:effectLst/>
        </p:spPr>
      </p:pic>
      <p:pic>
        <p:nvPicPr>
          <p:cNvPr id="58370"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945672" y="1052736"/>
            <a:ext cx="2730784" cy="2532509"/>
          </a:xfrm>
          <a:prstGeom prst="rect">
            <a:avLst/>
          </a:prstGeom>
          <a:noFill/>
          <a:ln w="9525">
            <a:noFill/>
            <a:miter lim="800000"/>
            <a:headEnd/>
            <a:tailEnd/>
          </a:ln>
        </p:spPr>
      </p:pic>
      <p:cxnSp>
        <p:nvCxnSpPr>
          <p:cNvPr id="34" name="Rett pil 33"/>
          <p:cNvCxnSpPr/>
          <p:nvPr/>
        </p:nvCxnSpPr>
        <p:spPr>
          <a:xfrm flipH="1">
            <a:off x="8028384" y="2204864"/>
            <a:ext cx="432048"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Rett pil 34"/>
          <p:cNvCxnSpPr/>
          <p:nvPr/>
        </p:nvCxnSpPr>
        <p:spPr>
          <a:xfrm flipH="1">
            <a:off x="8028384" y="3140968"/>
            <a:ext cx="432048"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smtClean="0"/>
              <a:t>Info om </a:t>
            </a:r>
            <a:r>
              <a:rPr lang="en-US" dirty="0" err="1" smtClean="0"/>
              <a:t>denne</a:t>
            </a:r>
            <a:r>
              <a:rPr lang="en-US" dirty="0" smtClean="0"/>
              <a:t> </a:t>
            </a:r>
            <a:r>
              <a:rPr lang="en-US" dirty="0" err="1" smtClean="0"/>
              <a:t>presentasjonen</a:t>
            </a:r>
            <a:endParaRPr lang="en-US" dirty="0"/>
          </a:p>
        </p:txBody>
      </p:sp>
      <p:sp>
        <p:nvSpPr>
          <p:cNvPr id="3" name="Plassholder for innhold 2"/>
          <p:cNvSpPr>
            <a:spLocks noGrp="1"/>
          </p:cNvSpPr>
          <p:nvPr>
            <p:ph idx="1"/>
          </p:nvPr>
        </p:nvSpPr>
        <p:spPr/>
        <p:txBody>
          <a:bodyPr/>
          <a:lstStyle/>
          <a:p>
            <a:r>
              <a:rPr lang="en-US" sz="2000" dirty="0" err="1" smtClean="0"/>
              <a:t>Tanken</a:t>
            </a:r>
            <a:r>
              <a:rPr lang="en-US" sz="2000" dirty="0" smtClean="0"/>
              <a:t> </a:t>
            </a:r>
            <a:r>
              <a:rPr lang="en-US" sz="2000" dirty="0" err="1" smtClean="0"/>
              <a:t>er</a:t>
            </a:r>
            <a:r>
              <a:rPr lang="en-US" sz="2000" dirty="0" smtClean="0"/>
              <a:t> å </a:t>
            </a:r>
            <a:r>
              <a:rPr lang="en-US" sz="2000" dirty="0" err="1" smtClean="0"/>
              <a:t>kunne</a:t>
            </a:r>
            <a:r>
              <a:rPr lang="en-US" sz="2000" dirty="0" smtClean="0"/>
              <a:t> </a:t>
            </a:r>
            <a:r>
              <a:rPr lang="en-US" sz="2000" dirty="0" err="1" smtClean="0"/>
              <a:t>bruke</a:t>
            </a:r>
            <a:r>
              <a:rPr lang="en-US" sz="2000" dirty="0" smtClean="0"/>
              <a:t> </a:t>
            </a:r>
            <a:r>
              <a:rPr lang="en-US" sz="2000" dirty="0" err="1" smtClean="0"/>
              <a:t>denne</a:t>
            </a:r>
            <a:r>
              <a:rPr lang="en-US" sz="2000" dirty="0" smtClean="0"/>
              <a:t> </a:t>
            </a:r>
            <a:r>
              <a:rPr lang="en-US" sz="2000" dirty="0" err="1" smtClean="0"/>
              <a:t>presentasjonen</a:t>
            </a:r>
            <a:r>
              <a:rPr lang="en-US" sz="2000" dirty="0" smtClean="0"/>
              <a:t> </a:t>
            </a:r>
            <a:r>
              <a:rPr lang="nb-NO" sz="2000" dirty="0" smtClean="0"/>
              <a:t>i situasjoner der man har lite eller ingen snø for å illustrere ulike tegn av betydning for skredfaren</a:t>
            </a:r>
          </a:p>
          <a:p>
            <a:r>
              <a:rPr lang="nb-NO" sz="2000" dirty="0" smtClean="0"/>
              <a:t>Presentasjonen kan også benyttes for å repetere eller </a:t>
            </a:r>
            <a:r>
              <a:rPr lang="nb-NO" sz="2000" dirty="0" err="1" smtClean="0"/>
              <a:t>uttdype</a:t>
            </a:r>
            <a:r>
              <a:rPr lang="nb-NO" sz="2000" dirty="0" smtClean="0"/>
              <a:t> det man har observert i terrenget</a:t>
            </a:r>
          </a:p>
          <a:p>
            <a:r>
              <a:rPr lang="nb-NO" sz="2000" dirty="0" smtClean="0"/>
              <a:t>Primært skal disse tegnene registreres under </a:t>
            </a:r>
            <a:r>
              <a:rPr lang="nb-NO" sz="2000" dirty="0" err="1" smtClean="0"/>
              <a:t>regObs</a:t>
            </a:r>
            <a:r>
              <a:rPr lang="nb-NO" sz="2000" dirty="0" smtClean="0"/>
              <a:t> kategorien </a:t>
            </a:r>
            <a:r>
              <a:rPr lang="nb-NO" sz="2000" dirty="0" err="1" smtClean="0"/>
              <a:t>fartegn</a:t>
            </a:r>
            <a:r>
              <a:rPr lang="nb-NO" sz="2000" dirty="0" smtClean="0"/>
              <a:t>, men kan også høre hjemme i vær-observasjon og skredaktivitet.  </a:t>
            </a:r>
          </a:p>
          <a:p>
            <a:r>
              <a:rPr lang="nb-NO" sz="2000" dirty="0" smtClean="0"/>
              <a:t>Læringsverdien kan økes ved at man parallelt gjennomfører en registrering av aktuelt tegn i </a:t>
            </a:r>
            <a:r>
              <a:rPr lang="nb-NO" sz="2000" dirty="0" err="1" smtClean="0"/>
              <a:t>regobs</a:t>
            </a:r>
            <a:r>
              <a:rPr lang="nb-NO" sz="2000" dirty="0" smtClean="0"/>
              <a:t>. (nytt vindu)</a:t>
            </a:r>
          </a:p>
          <a:p>
            <a:r>
              <a:rPr lang="nb-NO" sz="2000" dirty="0" smtClean="0"/>
              <a:t>Det er noe tilleggs info i notatdelen av denne presentasjonen</a:t>
            </a:r>
            <a:endParaRPr lang="en-US" sz="2000" dirty="0"/>
          </a:p>
        </p:txBody>
      </p:sp>
    </p:spTree>
    <p:extLst>
      <p:ext uri="{BB962C8B-B14F-4D97-AF65-F5344CB8AC3E}">
        <p14:creationId xmlns:p14="http://schemas.microsoft.com/office/powerpoint/2010/main" val="1991915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sz="quarter"/>
          </p:nvPr>
        </p:nvSpPr>
        <p:spPr/>
        <p:txBody>
          <a:bodyPr/>
          <a:lstStyle/>
          <a:p>
            <a:r>
              <a:rPr lang="nb-NO" dirty="0" smtClean="0"/>
              <a:t>Sjiktovergang</a:t>
            </a:r>
            <a:endParaRPr lang="nb-NO" dirty="0"/>
          </a:p>
        </p:txBody>
      </p:sp>
      <p:pic>
        <p:nvPicPr>
          <p:cNvPr id="7" name="Plassholder for innhold 6" descr="sprekk ski.jpg"/>
          <p:cNvPicPr>
            <a:picLocks noGrp="1" noChangeAspect="1"/>
          </p:cNvPicPr>
          <p:nvPr>
            <p:ph sz="quarter" idx="1"/>
          </p:nvPr>
        </p:nvPicPr>
        <p:blipFill>
          <a:blip r:embed="rId3" cstate="email">
            <a:extLst>
              <a:ext uri="{28A0092B-C50C-407E-A947-70E740481C1C}">
                <a14:useLocalDpi xmlns:a14="http://schemas.microsoft.com/office/drawing/2010/main"/>
              </a:ext>
            </a:extLst>
          </a:blip>
          <a:stretch>
            <a:fillRect/>
          </a:stretch>
        </p:blipFill>
        <p:spPr>
          <a:xfrm>
            <a:off x="467544" y="1294947"/>
            <a:ext cx="1654896" cy="2491241"/>
          </a:xfrm>
        </p:spPr>
      </p:pic>
      <p:pic>
        <p:nvPicPr>
          <p:cNvPr id="8" name="Plassholder for innhold 7" descr="sprekk til utglidning.jpg"/>
          <p:cNvPicPr>
            <a:picLocks noGrp="1" noChangeAspect="1"/>
          </p:cNvPicPr>
          <p:nvPr>
            <p:ph sz="quarter" idx="2"/>
          </p:nvPr>
        </p:nvPicPr>
        <p:blipFill>
          <a:blip r:embed="rId4" cstate="email">
            <a:extLst>
              <a:ext uri="{28A0092B-C50C-407E-A947-70E740481C1C}">
                <a14:useLocalDpi xmlns:a14="http://schemas.microsoft.com/office/drawing/2010/main"/>
              </a:ext>
            </a:extLst>
          </a:blip>
          <a:stretch>
            <a:fillRect/>
          </a:stretch>
        </p:blipFill>
        <p:spPr>
          <a:xfrm>
            <a:off x="2555776" y="1268760"/>
            <a:ext cx="3421165" cy="2448272"/>
          </a:xfrm>
        </p:spPr>
      </p:pic>
      <p:pic>
        <p:nvPicPr>
          <p:cNvPr id="14" name="Plassholder for innhold 8" descr="v sprekk.jpg"/>
          <p:cNvPicPr>
            <a:picLocks noGrp="1" noChangeAspect="1"/>
          </p:cNvPicPr>
          <p:nvPr>
            <p:ph sz="quarter" idx="3"/>
          </p:nvPr>
        </p:nvPicPr>
        <p:blipFill>
          <a:blip r:embed="rId5" cstate="email">
            <a:extLst>
              <a:ext uri="{28A0092B-C50C-407E-A947-70E740481C1C}">
                <a14:useLocalDpi xmlns:a14="http://schemas.microsoft.com/office/drawing/2010/main"/>
              </a:ext>
            </a:extLst>
          </a:blip>
          <a:stretch>
            <a:fillRect/>
          </a:stretch>
        </p:blipFill>
        <p:spPr>
          <a:xfrm>
            <a:off x="467544" y="3938588"/>
            <a:ext cx="1640681" cy="2187575"/>
          </a:xfrm>
        </p:spPr>
      </p:pic>
      <p:pic>
        <p:nvPicPr>
          <p:cNvPr id="15" name="Picture 2"/>
          <p:cNvPicPr>
            <a:picLocks noGrp="1" noChangeAspect="1" noChangeArrowheads="1"/>
          </p:cNvPicPr>
          <p:nvPr>
            <p:ph sz="quarter" idx="4"/>
          </p:nvPr>
        </p:nvPicPr>
        <p:blipFill>
          <a:blip r:embed="rId6" cstate="email">
            <a:extLst>
              <a:ext uri="{28A0092B-C50C-407E-A947-70E740481C1C}">
                <a14:useLocalDpi xmlns:a14="http://schemas.microsoft.com/office/drawing/2010/main"/>
              </a:ext>
            </a:extLst>
          </a:blip>
          <a:srcRect/>
          <a:stretch>
            <a:fillRect/>
          </a:stretch>
        </p:blipFill>
        <p:spPr bwMode="auto">
          <a:xfrm>
            <a:off x="2771800" y="3938588"/>
            <a:ext cx="2657904" cy="2187575"/>
          </a:xfrm>
          <a:prstGeom prst="rect">
            <a:avLst/>
          </a:prstGeom>
          <a:noFill/>
          <a:ln w="9525">
            <a:noFill/>
            <a:miter lim="800000"/>
            <a:headEnd/>
            <a:tailEnd/>
          </a:ln>
          <a:effectLst/>
        </p:spPr>
      </p:pic>
      <p:cxnSp>
        <p:nvCxnSpPr>
          <p:cNvPr id="18" name="Rett pil 17"/>
          <p:cNvCxnSpPr/>
          <p:nvPr/>
        </p:nvCxnSpPr>
        <p:spPr>
          <a:xfrm flipH="1">
            <a:off x="4716016" y="4509120"/>
            <a:ext cx="432048"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Bilde 18" descr="sjekk.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96136" y="3933056"/>
            <a:ext cx="2880319" cy="2160239"/>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43408"/>
            <a:ext cx="6923112" cy="1162050"/>
          </a:xfrm>
        </p:spPr>
        <p:txBody>
          <a:bodyPr/>
          <a:lstStyle/>
          <a:p>
            <a:r>
              <a:rPr lang="nb-NO" sz="1800" dirty="0" smtClean="0"/>
              <a:t>Prosesstenkning…. Har følgende faktorer betydning for utbredelsen og dannelsen av faretegnet?</a:t>
            </a:r>
            <a:endParaRPr lang="nb-NO" sz="1800" dirty="0"/>
          </a:p>
        </p:txBody>
      </p:sp>
      <p:sp>
        <p:nvSpPr>
          <p:cNvPr id="5" name="Plassholder for tekst 4"/>
          <p:cNvSpPr>
            <a:spLocks noGrp="1"/>
          </p:cNvSpPr>
          <p:nvPr>
            <p:ph type="body" sz="half" idx="2"/>
          </p:nvPr>
        </p:nvSpPr>
        <p:spPr/>
        <p:txBody>
          <a:bodyPr/>
          <a:lstStyle/>
          <a:p>
            <a:pPr>
              <a:buFont typeface="Wingdings" pitchFamily="2" charset="2"/>
              <a:buChar char="§"/>
            </a:pPr>
            <a:r>
              <a:rPr lang="nb-NO" sz="1600" dirty="0" smtClean="0"/>
              <a:t>I hvilken høyde, himmelretning er   jeg (</a:t>
            </a:r>
            <a:r>
              <a:rPr lang="nb-NO" sz="1600" dirty="0" err="1" smtClean="0"/>
              <a:t>sol-</a:t>
            </a:r>
            <a:r>
              <a:rPr lang="nb-NO" sz="1600" dirty="0" smtClean="0"/>
              <a:t> og skyggeside, vindpåvirkning)</a:t>
            </a:r>
          </a:p>
          <a:p>
            <a:pPr>
              <a:buFont typeface="Wingdings" pitchFamily="2" charset="2"/>
              <a:buChar char="§"/>
            </a:pPr>
            <a:r>
              <a:rPr lang="nb-NO" sz="1600" dirty="0" smtClean="0"/>
              <a:t>Terrengformasjon (Rygg, renneform eller nær hengkant)</a:t>
            </a:r>
          </a:p>
          <a:p>
            <a:pPr>
              <a:buFont typeface="Wingdings" pitchFamily="2" charset="2"/>
              <a:buChar char="§"/>
            </a:pPr>
            <a:r>
              <a:rPr lang="nb-NO" sz="1600" dirty="0" smtClean="0"/>
              <a:t>Hva slags underlag er det?</a:t>
            </a:r>
          </a:p>
          <a:p>
            <a:pPr>
              <a:buFont typeface="Wingdings" pitchFamily="2" charset="2"/>
              <a:buChar char="§"/>
            </a:pPr>
            <a:r>
              <a:rPr lang="nb-NO" sz="1600" dirty="0" smtClean="0"/>
              <a:t>Hva består det svake laget av? </a:t>
            </a:r>
          </a:p>
          <a:p>
            <a:pPr>
              <a:buFont typeface="Wingdings" pitchFamily="2" charset="2"/>
              <a:buChar char="§"/>
            </a:pPr>
            <a:r>
              <a:rPr lang="nb-NO" sz="1600" dirty="0" smtClean="0"/>
              <a:t>Hvordan ble denne snøen dannet?</a:t>
            </a:r>
          </a:p>
          <a:p>
            <a:pPr>
              <a:buFont typeface="Wingdings" pitchFamily="2" charset="2"/>
              <a:buChar char="§"/>
            </a:pPr>
            <a:r>
              <a:rPr lang="nb-NO" sz="1600" dirty="0" smtClean="0"/>
              <a:t>Hvorfor er dette laget akkurat her?</a:t>
            </a:r>
          </a:p>
          <a:p>
            <a:pPr>
              <a:buFont typeface="Wingdings" pitchFamily="2" charset="2"/>
              <a:buChar char="§"/>
            </a:pPr>
            <a:r>
              <a:rPr lang="nb-NO" sz="1600" dirty="0" smtClean="0"/>
              <a:t>Kan bruddet forplante seg over større områder? </a:t>
            </a:r>
          </a:p>
          <a:p>
            <a:pPr>
              <a:buFont typeface="Wingdings" pitchFamily="2" charset="2"/>
              <a:buChar char="§"/>
            </a:pPr>
            <a:r>
              <a:rPr lang="nb-NO" sz="1600" dirty="0" smtClean="0"/>
              <a:t>Hvor mye kraft skal til å fremprovosere brudd?</a:t>
            </a:r>
          </a:p>
          <a:p>
            <a:endParaRPr lang="nb-NO" sz="1600" dirty="0"/>
          </a:p>
        </p:txBody>
      </p:sp>
      <p:pic>
        <p:nvPicPr>
          <p:cNvPr id="7" name="Plassholder for innhold 6" descr="21012006061.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362450" y="1144488"/>
            <a:ext cx="3657600" cy="48768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sz="quarter"/>
          </p:nvPr>
        </p:nvSpPr>
        <p:spPr/>
        <p:txBody>
          <a:bodyPr/>
          <a:lstStyle/>
          <a:p>
            <a:r>
              <a:rPr lang="nb-NO" dirty="0" smtClean="0"/>
              <a:t>Hva, hvordan, hvorfor?</a:t>
            </a:r>
            <a:endParaRPr lang="nb-NO" dirty="0"/>
          </a:p>
        </p:txBody>
      </p:sp>
      <p:pic>
        <p:nvPicPr>
          <p:cNvPr id="8" name="Plassholder for innhold 7" descr="CIMG5604.JPG"/>
          <p:cNvPicPr>
            <a:picLocks noGrp="1" noChangeAspect="1"/>
          </p:cNvPicPr>
          <p:nvPr>
            <p:ph sz="quarter" idx="1"/>
          </p:nvPr>
        </p:nvPicPr>
        <p:blipFill>
          <a:blip r:embed="rId3" cstate="email">
            <a:extLst>
              <a:ext uri="{28A0092B-C50C-407E-A947-70E740481C1C}">
                <a14:useLocalDpi xmlns:a14="http://schemas.microsoft.com/office/drawing/2010/main"/>
              </a:ext>
            </a:extLst>
          </a:blip>
          <a:stretch>
            <a:fillRect/>
          </a:stretch>
        </p:blipFill>
        <p:spPr>
          <a:xfrm>
            <a:off x="251520" y="1268760"/>
            <a:ext cx="1639491" cy="2185988"/>
          </a:xfrm>
        </p:spPr>
      </p:pic>
      <p:pic>
        <p:nvPicPr>
          <p:cNvPr id="9" name="Plassholder for innhold 8" descr="CIMG5599.JPG"/>
          <p:cNvPicPr>
            <a:picLocks noGrp="1" noChangeAspect="1"/>
          </p:cNvPicPr>
          <p:nvPr>
            <p:ph sz="quarter" idx="2"/>
          </p:nvPr>
        </p:nvPicPr>
        <p:blipFill>
          <a:blip r:embed="rId4" cstate="email">
            <a:extLst>
              <a:ext uri="{28A0092B-C50C-407E-A947-70E740481C1C}">
                <a14:useLocalDpi xmlns:a14="http://schemas.microsoft.com/office/drawing/2010/main"/>
              </a:ext>
            </a:extLst>
          </a:blip>
          <a:stretch>
            <a:fillRect/>
          </a:stretch>
        </p:blipFill>
        <p:spPr>
          <a:xfrm>
            <a:off x="2051720" y="1268760"/>
            <a:ext cx="1639491" cy="2185988"/>
          </a:xfrm>
        </p:spPr>
      </p:pic>
      <p:pic>
        <p:nvPicPr>
          <p:cNvPr id="10" name="Plassholder for innhold 9" descr="CIMG5601.JPG"/>
          <p:cNvPicPr>
            <a:picLocks noGrp="1" noChangeAspect="1"/>
          </p:cNvPicPr>
          <p:nvPr>
            <p:ph sz="quarter" idx="3"/>
          </p:nvPr>
        </p:nvPicPr>
        <p:blipFill>
          <a:blip r:embed="rId5" cstate="email">
            <a:extLst>
              <a:ext uri="{28A0092B-C50C-407E-A947-70E740481C1C}">
                <a14:useLocalDpi xmlns:a14="http://schemas.microsoft.com/office/drawing/2010/main"/>
              </a:ext>
            </a:extLst>
          </a:blip>
          <a:stretch>
            <a:fillRect/>
          </a:stretch>
        </p:blipFill>
        <p:spPr>
          <a:xfrm>
            <a:off x="611560" y="3645024"/>
            <a:ext cx="3456384" cy="2592288"/>
          </a:xfrm>
        </p:spPr>
      </p:pic>
      <p:pic>
        <p:nvPicPr>
          <p:cNvPr id="11" name="Plassholder for innhold 10" descr="CIMG5602.JPG"/>
          <p:cNvPicPr>
            <a:picLocks noGrp="1" noChangeAspect="1"/>
          </p:cNvPicPr>
          <p:nvPr>
            <p:ph sz="quarter" idx="4"/>
          </p:nvPr>
        </p:nvPicPr>
        <p:blipFill>
          <a:blip r:embed="rId6" cstate="email">
            <a:extLst>
              <a:ext uri="{28A0092B-C50C-407E-A947-70E740481C1C}">
                <a14:useLocalDpi xmlns:a14="http://schemas.microsoft.com/office/drawing/2010/main"/>
              </a:ext>
            </a:extLst>
          </a:blip>
          <a:stretch>
            <a:fillRect/>
          </a:stretch>
        </p:blipFill>
        <p:spPr>
          <a:xfrm>
            <a:off x="3779912" y="1268760"/>
            <a:ext cx="2880320" cy="2160240"/>
          </a:xfrm>
        </p:spPr>
      </p:pic>
      <p:pic>
        <p:nvPicPr>
          <p:cNvPr id="59394"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99992" y="3573016"/>
            <a:ext cx="3366345" cy="2592288"/>
          </a:xfrm>
          <a:prstGeom prst="rect">
            <a:avLst/>
          </a:prstGeom>
          <a:noFill/>
          <a:ln w="9525">
            <a:noFill/>
            <a:miter lim="800000"/>
            <a:headEnd/>
            <a:tailEnd/>
          </a:ln>
        </p:spPr>
      </p:pic>
      <p:pic>
        <p:nvPicPr>
          <p:cNvPr id="13"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84772" y="1268760"/>
            <a:ext cx="2251724" cy="2088232"/>
          </a:xfrm>
          <a:prstGeom prst="rect">
            <a:avLst/>
          </a:prstGeom>
          <a:noFill/>
          <a:ln w="9525">
            <a:noFill/>
            <a:miter lim="800000"/>
            <a:headEnd/>
            <a:tailEnd/>
          </a:ln>
        </p:spPr>
      </p:pic>
      <p:sp>
        <p:nvSpPr>
          <p:cNvPr id="12" name="TekstSylinder 11"/>
          <p:cNvSpPr txBox="1"/>
          <p:nvPr/>
        </p:nvSpPr>
        <p:spPr>
          <a:xfrm>
            <a:off x="611560" y="6021868"/>
            <a:ext cx="936104" cy="215444"/>
          </a:xfrm>
          <a:prstGeom prst="rect">
            <a:avLst/>
          </a:prstGeom>
          <a:noFill/>
        </p:spPr>
        <p:txBody>
          <a:bodyPr wrap="square" rtlCol="0">
            <a:spAutoFit/>
          </a:bodyPr>
          <a:lstStyle/>
          <a:p>
            <a:r>
              <a:rPr lang="nb-NO" sz="800" dirty="0" smtClean="0"/>
              <a:t>Jørgen Aamot</a:t>
            </a:r>
            <a:endParaRPr lang="nb-NO" sz="800" dirty="0"/>
          </a:p>
        </p:txBody>
      </p:sp>
      <p:sp>
        <p:nvSpPr>
          <p:cNvPr id="14" name="TekstSylinder 13"/>
          <p:cNvSpPr txBox="1"/>
          <p:nvPr/>
        </p:nvSpPr>
        <p:spPr>
          <a:xfrm>
            <a:off x="1115616" y="3212976"/>
            <a:ext cx="936104" cy="215444"/>
          </a:xfrm>
          <a:prstGeom prst="rect">
            <a:avLst/>
          </a:prstGeom>
          <a:noFill/>
        </p:spPr>
        <p:txBody>
          <a:bodyPr wrap="square" rtlCol="0">
            <a:spAutoFit/>
          </a:bodyPr>
          <a:lstStyle/>
          <a:p>
            <a:r>
              <a:rPr lang="nb-NO" sz="800" dirty="0" smtClean="0"/>
              <a:t>Jørgen Aamot</a:t>
            </a:r>
            <a:endParaRPr lang="nb-NO" sz="800" dirty="0"/>
          </a:p>
        </p:txBody>
      </p:sp>
      <p:sp>
        <p:nvSpPr>
          <p:cNvPr id="15" name="TekstSylinder 14"/>
          <p:cNvSpPr txBox="1"/>
          <p:nvPr/>
        </p:nvSpPr>
        <p:spPr>
          <a:xfrm>
            <a:off x="2915816" y="3212976"/>
            <a:ext cx="936104" cy="215444"/>
          </a:xfrm>
          <a:prstGeom prst="rect">
            <a:avLst/>
          </a:prstGeom>
          <a:noFill/>
        </p:spPr>
        <p:txBody>
          <a:bodyPr wrap="square" rtlCol="0">
            <a:spAutoFit/>
          </a:bodyPr>
          <a:lstStyle/>
          <a:p>
            <a:r>
              <a:rPr lang="nb-NO" sz="800" dirty="0" smtClean="0"/>
              <a:t>Jørgen Aamot</a:t>
            </a:r>
            <a:endParaRPr lang="nb-NO" sz="800" dirty="0"/>
          </a:p>
        </p:txBody>
      </p:sp>
      <p:sp>
        <p:nvSpPr>
          <p:cNvPr id="16" name="TekstSylinder 15"/>
          <p:cNvSpPr txBox="1"/>
          <p:nvPr/>
        </p:nvSpPr>
        <p:spPr>
          <a:xfrm>
            <a:off x="5868144" y="3212976"/>
            <a:ext cx="936104" cy="215444"/>
          </a:xfrm>
          <a:prstGeom prst="rect">
            <a:avLst/>
          </a:prstGeom>
          <a:noFill/>
        </p:spPr>
        <p:txBody>
          <a:bodyPr wrap="square" rtlCol="0">
            <a:spAutoFit/>
          </a:bodyPr>
          <a:lstStyle/>
          <a:p>
            <a:r>
              <a:rPr lang="nb-NO" sz="800" dirty="0" smtClean="0"/>
              <a:t>Jørgen Aamot</a:t>
            </a:r>
            <a:endParaRPr lang="nb-NO" sz="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Oppsummert </a:t>
            </a:r>
            <a:endParaRPr lang="nb-NO" dirty="0"/>
          </a:p>
        </p:txBody>
      </p:sp>
      <p:sp>
        <p:nvSpPr>
          <p:cNvPr id="3" name="Plassholder for innhold 2"/>
          <p:cNvSpPr>
            <a:spLocks noGrp="1"/>
          </p:cNvSpPr>
          <p:nvPr>
            <p:ph idx="1"/>
          </p:nvPr>
        </p:nvSpPr>
        <p:spPr/>
        <p:txBody>
          <a:bodyPr/>
          <a:lstStyle/>
          <a:p>
            <a:endParaRPr lang="nb-NO" dirty="0" smtClean="0"/>
          </a:p>
          <a:p>
            <a:r>
              <a:rPr lang="nb-NO" dirty="0" smtClean="0"/>
              <a:t>Antall drønn og sprekker øker med stigende faregrad.</a:t>
            </a:r>
          </a:p>
          <a:p>
            <a:r>
              <a:rPr lang="nb-NO" dirty="0" smtClean="0"/>
              <a:t> Hvor i snølaget laget som kollapser ligger og hva det består av har noe å si for den potensielle utbredelsen.</a:t>
            </a:r>
          </a:p>
          <a:p>
            <a:r>
              <a:rPr lang="nb-NO" dirty="0" smtClean="0"/>
              <a:t>Lettest å fremprovosere under eller rett etter snøfall mens snøoverflaten er relativt myk eller der snødekket er tynt. </a:t>
            </a:r>
          </a:p>
          <a:p>
            <a:r>
              <a:rPr lang="nb-NO" dirty="0" smtClean="0"/>
              <a:t>Kan være ett langvarig fenomen særlig i områder med innlandsklima</a:t>
            </a:r>
            <a:endParaRPr lang="nb-NO"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smtClean="0"/>
              <a:t>Stort snøfall</a:t>
            </a:r>
            <a:endParaRPr lang="nb-NO" sz="4000" dirty="0"/>
          </a:p>
        </p:txBody>
      </p:sp>
      <p:sp>
        <p:nvSpPr>
          <p:cNvPr id="6" name="Plassholder for tekst 5"/>
          <p:cNvSpPr>
            <a:spLocks noGrp="1"/>
          </p:cNvSpPr>
          <p:nvPr>
            <p:ph type="body" idx="1"/>
          </p:nvPr>
        </p:nvSpPr>
        <p:spPr>
          <a:xfrm>
            <a:off x="395536" y="1853134"/>
            <a:ext cx="8280920" cy="639762"/>
          </a:xfrm>
        </p:spPr>
        <p:txBody>
          <a:bodyPr/>
          <a:lstStyle/>
          <a:p>
            <a:r>
              <a:rPr lang="nb-NO" sz="1600" dirty="0" smtClean="0"/>
              <a:t>Fører alltid til en økning av skredfaren. På den ene siden danner den snølag, som kan løsne som skred. På den annen side er nysnø en tilleggslast på svake lag lenger nede i snødekket.</a:t>
            </a:r>
            <a:endParaRPr lang="nb-NO" sz="1600" dirty="0"/>
          </a:p>
        </p:txBody>
      </p:sp>
      <p:pic>
        <p:nvPicPr>
          <p:cNvPr id="11" name="Plassholder for innhold 10" descr="01 Snowboard CMYK 16-6x11.jpg"/>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57200" y="2833417"/>
            <a:ext cx="4040188" cy="2634203"/>
          </a:xfrm>
        </p:spPr>
      </p:pic>
      <p:pic>
        <p:nvPicPr>
          <p:cNvPr id="16" name="Picture 2"/>
          <p:cNvPicPr>
            <a:picLocks noGrp="1" noChangeAspect="1" noChangeArrowheads="1"/>
          </p:cNvPicPr>
          <p:nvPr>
            <p:ph sz="quarter" idx="4"/>
          </p:nvPr>
        </p:nvPicPr>
        <p:blipFill>
          <a:blip r:embed="rId4" cstate="email">
            <a:extLst>
              <a:ext uri="{28A0092B-C50C-407E-A947-70E740481C1C}">
                <a14:useLocalDpi xmlns:a14="http://schemas.microsoft.com/office/drawing/2010/main"/>
              </a:ext>
            </a:extLst>
          </a:blip>
          <a:srcRect/>
          <a:stretch>
            <a:fillRect/>
          </a:stretch>
        </p:blipFill>
        <p:spPr bwMode="auto">
          <a:xfrm>
            <a:off x="5077073" y="2852936"/>
            <a:ext cx="3167335" cy="26320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Kritisk nysnømengde</a:t>
            </a:r>
            <a:br>
              <a:rPr lang="nb-NO" dirty="0" smtClean="0"/>
            </a:br>
            <a:r>
              <a:rPr lang="nb-NO" sz="1800" dirty="0" smtClean="0"/>
              <a:t>Mengde nysnø som indikerer minimum faregrad 3 - betydelig</a:t>
            </a:r>
            <a:endParaRPr lang="nb-NO" sz="1800" dirty="0"/>
          </a:p>
        </p:txBody>
      </p:sp>
      <p:pic>
        <p:nvPicPr>
          <p:cNvPr id="2052" name="Picture 4"/>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23850" y="1785137"/>
            <a:ext cx="8496300" cy="3690951"/>
          </a:xfrm>
          <a:prstGeom prst="rect">
            <a:avLst/>
          </a:prstGeom>
          <a:noFill/>
          <a:ln w="9525">
            <a:noFill/>
            <a:miter lim="800000"/>
            <a:headEnd/>
            <a:tailEnd/>
          </a:ln>
        </p:spPr>
      </p:pic>
      <p:sp>
        <p:nvSpPr>
          <p:cNvPr id="12" name="TekstSylinder 11"/>
          <p:cNvSpPr txBox="1"/>
          <p:nvPr/>
        </p:nvSpPr>
        <p:spPr>
          <a:xfrm>
            <a:off x="611560" y="2852936"/>
            <a:ext cx="2952328" cy="584775"/>
          </a:xfrm>
          <a:prstGeom prst="rect">
            <a:avLst/>
          </a:prstGeom>
          <a:solidFill>
            <a:schemeClr val="bg1"/>
          </a:solidFill>
          <a:ln w="19050">
            <a:solidFill>
              <a:schemeClr val="bg2"/>
            </a:solidFill>
          </a:ln>
        </p:spPr>
        <p:txBody>
          <a:bodyPr wrap="square" rtlCol="0">
            <a:spAutoFit/>
          </a:bodyPr>
          <a:lstStyle/>
          <a:p>
            <a:r>
              <a:rPr lang="nb-NO" sz="1600" b="1" dirty="0" smtClean="0">
                <a:solidFill>
                  <a:srgbClr val="FF0000"/>
                </a:solidFill>
              </a:rPr>
              <a:t>Ved ugunstige betingelser: </a:t>
            </a:r>
          </a:p>
          <a:p>
            <a:r>
              <a:rPr lang="nb-NO" sz="1600" b="1" dirty="0" smtClean="0">
                <a:solidFill>
                  <a:srgbClr val="FF0000"/>
                </a:solidFill>
              </a:rPr>
              <a:t>10-20 cm</a:t>
            </a:r>
            <a:endParaRPr lang="nb-NO" sz="1600" b="1" dirty="0">
              <a:solidFill>
                <a:srgbClr val="FF0000"/>
              </a:solidFill>
            </a:endParaRPr>
          </a:p>
        </p:txBody>
      </p:sp>
      <p:sp>
        <p:nvSpPr>
          <p:cNvPr id="14" name="Bildeforklaring formet som et rektangel 13"/>
          <p:cNvSpPr/>
          <p:nvPr/>
        </p:nvSpPr>
        <p:spPr>
          <a:xfrm>
            <a:off x="3707904" y="1844824"/>
            <a:ext cx="3816424" cy="504056"/>
          </a:xfrm>
          <a:prstGeom prst="wedgeRectCallout">
            <a:avLst>
              <a:gd name="adj1" fmla="val 55787"/>
              <a:gd name="adj2" fmla="val 1777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smtClean="0">
                <a:solidFill>
                  <a:srgbClr val="00B050"/>
                </a:solidFill>
              </a:rPr>
              <a:t>Ved gunstige betingelser: 30-60 cm</a:t>
            </a:r>
            <a:endParaRPr lang="nb-NO" sz="1600" b="1" dirty="0">
              <a:solidFill>
                <a:srgbClr val="00B050"/>
              </a:solidFill>
            </a:endParaRPr>
          </a:p>
        </p:txBody>
      </p:sp>
      <p:sp>
        <p:nvSpPr>
          <p:cNvPr id="15" name="Bildeforklaring formet som et rektangel 14"/>
          <p:cNvSpPr/>
          <p:nvPr/>
        </p:nvSpPr>
        <p:spPr>
          <a:xfrm>
            <a:off x="2267744" y="2420888"/>
            <a:ext cx="3744416" cy="360040"/>
          </a:xfrm>
          <a:prstGeom prst="wedgeRectCallout">
            <a:avLst>
              <a:gd name="adj1" fmla="val 15819"/>
              <a:gd name="adj2" fmla="val 333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b="1" dirty="0" smtClean="0">
                <a:solidFill>
                  <a:srgbClr val="FFC000"/>
                </a:solidFill>
              </a:rPr>
              <a:t>Ved middels betingelser: 20 - 30 cm</a:t>
            </a:r>
            <a:endParaRPr lang="nb-NO" sz="1600" b="1" dirty="0">
              <a:solidFill>
                <a:srgbClr val="FFC000"/>
              </a:solidFill>
            </a:endParaRPr>
          </a:p>
        </p:txBody>
      </p:sp>
      <p:sp>
        <p:nvSpPr>
          <p:cNvPr id="18" name="TekstSylinder 17"/>
          <p:cNvSpPr txBox="1"/>
          <p:nvPr/>
        </p:nvSpPr>
        <p:spPr>
          <a:xfrm>
            <a:off x="7596336" y="5949280"/>
            <a:ext cx="1296144" cy="246221"/>
          </a:xfrm>
          <a:prstGeom prst="rect">
            <a:avLst/>
          </a:prstGeom>
          <a:noFill/>
        </p:spPr>
        <p:txBody>
          <a:bodyPr wrap="square" rtlCol="0">
            <a:spAutoFit/>
          </a:bodyPr>
          <a:lstStyle/>
          <a:p>
            <a:r>
              <a:rPr lang="nb-NO" sz="1000" dirty="0" smtClean="0"/>
              <a:t>Fig: Georg </a:t>
            </a:r>
            <a:r>
              <a:rPr lang="nb-NO" sz="1000" dirty="0" err="1" smtClean="0"/>
              <a:t>Sojer</a:t>
            </a:r>
            <a:endParaRPr lang="nb-NO" sz="1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Betingelser under snøfallet</a:t>
            </a:r>
            <a:endParaRPr lang="nb-NO" dirty="0"/>
          </a:p>
        </p:txBody>
      </p:sp>
      <p:graphicFrame>
        <p:nvGraphicFramePr>
          <p:cNvPr id="5" name="Plassholder for innhold 4"/>
          <p:cNvGraphicFramePr>
            <a:graphicFrameLocks noGrp="1"/>
          </p:cNvGraphicFramePr>
          <p:nvPr>
            <p:ph idx="1"/>
          </p:nvPr>
        </p:nvGraphicFramePr>
        <p:xfrm>
          <a:off x="323850" y="1600200"/>
          <a:ext cx="8496300" cy="3581400"/>
        </p:xfrm>
        <a:graphic>
          <a:graphicData uri="http://schemas.openxmlformats.org/drawingml/2006/table">
            <a:tbl>
              <a:tblPr firstRow="1" bandRow="1">
                <a:tableStyleId>{5940675A-B579-460E-94D1-54222C63F5DA}</a:tableStyleId>
              </a:tblPr>
              <a:tblGrid>
                <a:gridCol w="2832100">
                  <a:extLst>
                    <a:ext uri="{9D8B030D-6E8A-4147-A177-3AD203B41FA5}">
                      <a16:colId xmlns="" xmlns:a16="http://schemas.microsoft.com/office/drawing/2014/main" val="20000"/>
                    </a:ext>
                  </a:extLst>
                </a:gridCol>
                <a:gridCol w="2832100">
                  <a:extLst>
                    <a:ext uri="{9D8B030D-6E8A-4147-A177-3AD203B41FA5}">
                      <a16:colId xmlns="" xmlns:a16="http://schemas.microsoft.com/office/drawing/2014/main" val="20001"/>
                    </a:ext>
                  </a:extLst>
                </a:gridCol>
                <a:gridCol w="2832100">
                  <a:extLst>
                    <a:ext uri="{9D8B030D-6E8A-4147-A177-3AD203B41FA5}">
                      <a16:colId xmlns="" xmlns:a16="http://schemas.microsoft.com/office/drawing/2014/main" val="20002"/>
                    </a:ext>
                  </a:extLst>
                </a:gridCol>
              </a:tblGrid>
              <a:tr h="370840">
                <a:tc>
                  <a:txBody>
                    <a:bodyPr/>
                    <a:lstStyle/>
                    <a:p>
                      <a:r>
                        <a:rPr lang="nb-NO" b="1" dirty="0" smtClean="0"/>
                        <a:t>Kriterier </a:t>
                      </a:r>
                      <a:endParaRPr lang="nb-NO" b="1" dirty="0"/>
                    </a:p>
                  </a:txBody>
                  <a:tcPr/>
                </a:tc>
                <a:tc>
                  <a:txBody>
                    <a:bodyPr/>
                    <a:lstStyle/>
                    <a:p>
                      <a:r>
                        <a:rPr lang="nb-NO" b="1" dirty="0" smtClean="0"/>
                        <a:t>Ugunstig</a:t>
                      </a:r>
                      <a:endParaRPr lang="nb-NO" b="1" dirty="0"/>
                    </a:p>
                  </a:txBody>
                  <a:tcPr>
                    <a:solidFill>
                      <a:srgbClr val="FF0000"/>
                    </a:solidFill>
                  </a:tcPr>
                </a:tc>
                <a:tc>
                  <a:txBody>
                    <a:bodyPr/>
                    <a:lstStyle/>
                    <a:p>
                      <a:r>
                        <a:rPr lang="nb-NO" b="1" dirty="0" smtClean="0"/>
                        <a:t>Gunstig</a:t>
                      </a:r>
                      <a:endParaRPr lang="nb-NO" b="1" dirty="0"/>
                    </a:p>
                  </a:txBody>
                  <a:tcPr>
                    <a:solidFill>
                      <a:srgbClr val="92D050"/>
                    </a:solidFill>
                  </a:tcPr>
                </a:tc>
                <a:extLst>
                  <a:ext uri="{0D108BD9-81ED-4DB2-BD59-A6C34878D82A}">
                    <a16:rowId xmlns="" xmlns:a16="http://schemas.microsoft.com/office/drawing/2014/main" val="10000"/>
                  </a:ext>
                </a:extLst>
              </a:tr>
              <a:tr h="370840">
                <a:tc>
                  <a:txBody>
                    <a:bodyPr/>
                    <a:lstStyle/>
                    <a:p>
                      <a:r>
                        <a:rPr lang="nb-NO" dirty="0" smtClean="0"/>
                        <a:t>Vind</a:t>
                      </a:r>
                      <a:r>
                        <a:rPr lang="nb-NO" baseline="0" dirty="0" smtClean="0"/>
                        <a:t> </a:t>
                      </a:r>
                      <a:endParaRPr lang="nb-NO" dirty="0"/>
                    </a:p>
                  </a:txBody>
                  <a:tcPr/>
                </a:tc>
                <a:tc>
                  <a:txBody>
                    <a:bodyPr/>
                    <a:lstStyle/>
                    <a:p>
                      <a:r>
                        <a:rPr lang="nb-NO" dirty="0" smtClean="0"/>
                        <a:t>Kraftig eller kastete vind</a:t>
                      </a:r>
                      <a:endParaRPr lang="nb-NO" dirty="0"/>
                    </a:p>
                  </a:txBody>
                  <a:tcPr>
                    <a:solidFill>
                      <a:srgbClr val="FF0000"/>
                    </a:solidFill>
                  </a:tcPr>
                </a:tc>
                <a:tc>
                  <a:txBody>
                    <a:bodyPr/>
                    <a:lstStyle/>
                    <a:p>
                      <a:r>
                        <a:rPr lang="nb-NO" dirty="0" smtClean="0"/>
                        <a:t>Svak</a:t>
                      </a:r>
                      <a:r>
                        <a:rPr lang="nb-NO" baseline="0" dirty="0" smtClean="0"/>
                        <a:t> vind</a:t>
                      </a:r>
                      <a:endParaRPr lang="nb-NO" dirty="0"/>
                    </a:p>
                  </a:txBody>
                  <a:tcPr>
                    <a:solidFill>
                      <a:srgbClr val="92D050"/>
                    </a:solidFill>
                  </a:tcPr>
                </a:tc>
                <a:extLst>
                  <a:ext uri="{0D108BD9-81ED-4DB2-BD59-A6C34878D82A}">
                    <a16:rowId xmlns="" xmlns:a16="http://schemas.microsoft.com/office/drawing/2014/main" val="10001"/>
                  </a:ext>
                </a:extLst>
              </a:tr>
              <a:tr h="370840">
                <a:tc>
                  <a:txBody>
                    <a:bodyPr/>
                    <a:lstStyle/>
                    <a:p>
                      <a:r>
                        <a:rPr lang="nb-NO" dirty="0" smtClean="0"/>
                        <a:t>Temperatur</a:t>
                      </a:r>
                      <a:endParaRPr lang="nb-NO" dirty="0"/>
                    </a:p>
                  </a:txBody>
                  <a:tcPr/>
                </a:tc>
                <a:tc>
                  <a:txBody>
                    <a:bodyPr/>
                    <a:lstStyle/>
                    <a:p>
                      <a:r>
                        <a:rPr lang="nb-NO" dirty="0" smtClean="0"/>
                        <a:t>Kaldere enn – 5  til -10 spesielt</a:t>
                      </a:r>
                      <a:r>
                        <a:rPr lang="nb-NO" baseline="0" dirty="0" smtClean="0"/>
                        <a:t> ved begynnelsen av snøfallet</a:t>
                      </a:r>
                      <a:endParaRPr lang="nb-NO" dirty="0"/>
                    </a:p>
                  </a:txBody>
                  <a:tcPr>
                    <a:solidFill>
                      <a:srgbClr val="FF0000"/>
                    </a:solidFill>
                  </a:tcPr>
                </a:tc>
                <a:tc>
                  <a:txBody>
                    <a:bodyPr/>
                    <a:lstStyle/>
                    <a:p>
                      <a:r>
                        <a:rPr lang="nb-NO" dirty="0" smtClean="0"/>
                        <a:t>Rett</a:t>
                      </a:r>
                      <a:r>
                        <a:rPr lang="nb-NO" baseline="0" dirty="0" smtClean="0"/>
                        <a:t> under null</a:t>
                      </a:r>
                      <a:endParaRPr lang="nb-NO" dirty="0"/>
                    </a:p>
                  </a:txBody>
                  <a:tcPr>
                    <a:solidFill>
                      <a:srgbClr val="92D050"/>
                    </a:solidFill>
                  </a:tcPr>
                </a:tc>
                <a:extLst>
                  <a:ext uri="{0D108BD9-81ED-4DB2-BD59-A6C34878D82A}">
                    <a16:rowId xmlns="" xmlns:a16="http://schemas.microsoft.com/office/drawing/2014/main" val="10002"/>
                  </a:ext>
                </a:extLst>
              </a:tr>
              <a:tr h="370840">
                <a:tc>
                  <a:txBody>
                    <a:bodyPr/>
                    <a:lstStyle/>
                    <a:p>
                      <a:r>
                        <a:rPr lang="nb-NO" dirty="0" smtClean="0"/>
                        <a:t>Gammel snødekkeoverflate</a:t>
                      </a:r>
                      <a:endParaRPr lang="nb-NO" dirty="0"/>
                    </a:p>
                  </a:txBody>
                  <a:tcPr/>
                </a:tc>
                <a:tc>
                  <a:txBody>
                    <a:bodyPr/>
                    <a:lstStyle/>
                    <a:p>
                      <a:r>
                        <a:rPr lang="nb-NO" dirty="0" smtClean="0"/>
                        <a:t>Jevn og relativt løs (eks</a:t>
                      </a:r>
                      <a:r>
                        <a:rPr lang="nb-NO" baseline="0" dirty="0" smtClean="0"/>
                        <a:t> overflaterim, oppbygget snø, ”pudder”, is</a:t>
                      </a:r>
                      <a:endParaRPr lang="nb-NO" dirty="0"/>
                    </a:p>
                  </a:txBody>
                  <a:tcPr>
                    <a:solidFill>
                      <a:srgbClr val="FF0000"/>
                    </a:solidFill>
                  </a:tcPr>
                </a:tc>
                <a:tc>
                  <a:txBody>
                    <a:bodyPr/>
                    <a:lstStyle/>
                    <a:p>
                      <a:r>
                        <a:rPr lang="nb-NO" dirty="0" smtClean="0"/>
                        <a:t>Uregelmessig</a:t>
                      </a:r>
                      <a:r>
                        <a:rPr lang="nb-NO" baseline="0" dirty="0" smtClean="0"/>
                        <a:t> (eks hyppig kjørt, vinderodert)</a:t>
                      </a:r>
                      <a:endParaRPr lang="nb-NO" dirty="0"/>
                    </a:p>
                  </a:txBody>
                  <a:tcPr>
                    <a:solidFill>
                      <a:srgbClr val="92D050"/>
                    </a:solidFill>
                  </a:tcPr>
                </a:tc>
                <a:extLst>
                  <a:ext uri="{0D108BD9-81ED-4DB2-BD59-A6C34878D82A}">
                    <a16:rowId xmlns="" xmlns:a16="http://schemas.microsoft.com/office/drawing/2014/main" val="10003"/>
                  </a:ext>
                </a:extLst>
              </a:tr>
              <a:tr h="370840">
                <a:tc>
                  <a:txBody>
                    <a:bodyPr/>
                    <a:lstStyle/>
                    <a:p>
                      <a:r>
                        <a:rPr lang="nb-NO" dirty="0" smtClean="0"/>
                        <a:t>Snødekkeoppbygning</a:t>
                      </a:r>
                      <a:endParaRPr lang="nb-NO" dirty="0"/>
                    </a:p>
                  </a:txBody>
                  <a:tcPr/>
                </a:tc>
                <a:tc>
                  <a:txBody>
                    <a:bodyPr/>
                    <a:lstStyle/>
                    <a:p>
                      <a:r>
                        <a:rPr lang="nb-NO" dirty="0" smtClean="0"/>
                        <a:t>Svak</a:t>
                      </a:r>
                      <a:endParaRPr lang="nb-NO" dirty="0"/>
                    </a:p>
                  </a:txBody>
                  <a:tcPr>
                    <a:solidFill>
                      <a:srgbClr val="FF0000"/>
                    </a:solidFill>
                  </a:tcPr>
                </a:tc>
                <a:tc>
                  <a:txBody>
                    <a:bodyPr/>
                    <a:lstStyle/>
                    <a:p>
                      <a:r>
                        <a:rPr lang="nb-NO" dirty="0" smtClean="0"/>
                        <a:t>Festet og god</a:t>
                      </a:r>
                      <a:endParaRPr lang="nb-NO" dirty="0"/>
                    </a:p>
                  </a:txBody>
                  <a:tcPr>
                    <a:solidFill>
                      <a:srgbClr val="92D050"/>
                    </a:solidFill>
                  </a:tcPr>
                </a:tc>
                <a:extLst>
                  <a:ext uri="{0D108BD9-81ED-4DB2-BD59-A6C34878D82A}">
                    <a16:rowId xmlns="" xmlns:a16="http://schemas.microsoft.com/office/drawing/2014/main" val="10004"/>
                  </a:ext>
                </a:extLst>
              </a:tr>
              <a:tr h="370840">
                <a:tc gridSpan="3">
                  <a:txBody>
                    <a:bodyPr/>
                    <a:lstStyle/>
                    <a:p>
                      <a:r>
                        <a:rPr lang="nb-NO" dirty="0" smtClean="0"/>
                        <a:t>Tidlig på vinteren og midt</a:t>
                      </a:r>
                      <a:r>
                        <a:rPr lang="nb-NO" baseline="0" dirty="0" smtClean="0"/>
                        <a:t> på vinteren er det ofte ugunstige betingelser, om våren ofte gunstige. </a:t>
                      </a:r>
                      <a:endParaRPr lang="nb-NO" dirty="0"/>
                    </a:p>
                  </a:txBody>
                  <a:tcPr/>
                </a:tc>
                <a:tc hMerge="1">
                  <a:txBody>
                    <a:bodyPr/>
                    <a:lstStyle/>
                    <a:p>
                      <a:endParaRPr lang="nb-NO" dirty="0"/>
                    </a:p>
                  </a:txBody>
                  <a:tcPr>
                    <a:noFill/>
                  </a:tcPr>
                </a:tc>
                <a:tc hMerge="1">
                  <a:txBody>
                    <a:bodyPr/>
                    <a:lstStyle/>
                    <a:p>
                      <a:endParaRPr lang="nb-NO" dirty="0"/>
                    </a:p>
                  </a:txBody>
                  <a:tcPr>
                    <a:noFill/>
                  </a:tcPr>
                </a:tc>
                <a:extLst>
                  <a:ext uri="{0D108BD9-81ED-4DB2-BD59-A6C34878D82A}">
                    <a16:rowId xmlns="" xmlns:a16="http://schemas.microsoft.com/office/drawing/2014/main" val="10005"/>
                  </a:ext>
                </a:extLst>
              </a:tr>
            </a:tbl>
          </a:graphicData>
        </a:graphic>
      </p:graphicFrame>
      <p:sp>
        <p:nvSpPr>
          <p:cNvPr id="6" name="TekstSylinder 5"/>
          <p:cNvSpPr txBox="1"/>
          <p:nvPr/>
        </p:nvSpPr>
        <p:spPr>
          <a:xfrm>
            <a:off x="7884368" y="5229200"/>
            <a:ext cx="1656184" cy="246221"/>
          </a:xfrm>
          <a:prstGeom prst="rect">
            <a:avLst/>
          </a:prstGeom>
          <a:noFill/>
        </p:spPr>
        <p:txBody>
          <a:bodyPr wrap="square" rtlCol="0">
            <a:spAutoFit/>
          </a:bodyPr>
          <a:lstStyle/>
          <a:p>
            <a:r>
              <a:rPr lang="nb-NO" sz="1000" dirty="0" smtClean="0"/>
              <a:t>Fig: SLF</a:t>
            </a:r>
            <a:endParaRPr lang="nb-NO" sz="1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Prosesstenkning….</a:t>
            </a:r>
            <a:endParaRPr lang="nb-NO" dirty="0"/>
          </a:p>
        </p:txBody>
      </p:sp>
      <p:sp>
        <p:nvSpPr>
          <p:cNvPr id="5" name="Plassholder for tekst 4"/>
          <p:cNvSpPr>
            <a:spLocks noGrp="1"/>
          </p:cNvSpPr>
          <p:nvPr>
            <p:ph type="body" idx="1"/>
          </p:nvPr>
        </p:nvSpPr>
        <p:spPr>
          <a:xfrm>
            <a:off x="457200" y="1340768"/>
            <a:ext cx="4040188" cy="639762"/>
          </a:xfrm>
        </p:spPr>
        <p:txBody>
          <a:bodyPr/>
          <a:lstStyle/>
          <a:p>
            <a:r>
              <a:rPr lang="nb-NO" sz="1400" dirty="0" smtClean="0"/>
              <a:t>Har følgende faktorer betydning for utbredelsen og dannelsen av alarmtegn?</a:t>
            </a:r>
            <a:endParaRPr lang="nb-NO" sz="1400" dirty="0"/>
          </a:p>
        </p:txBody>
      </p:sp>
      <p:sp>
        <p:nvSpPr>
          <p:cNvPr id="3" name="Plassholder for innhold 2"/>
          <p:cNvSpPr>
            <a:spLocks noGrp="1"/>
          </p:cNvSpPr>
          <p:nvPr>
            <p:ph sz="half" idx="2"/>
          </p:nvPr>
        </p:nvSpPr>
        <p:spPr/>
        <p:txBody>
          <a:bodyPr/>
          <a:lstStyle/>
          <a:p>
            <a:r>
              <a:rPr lang="nb-NO" sz="2000" dirty="0" smtClean="0"/>
              <a:t>I hvilken høyde, himmelretning er jeg (</a:t>
            </a:r>
            <a:r>
              <a:rPr lang="nb-NO" sz="2000" dirty="0" err="1" smtClean="0"/>
              <a:t>sol-</a:t>
            </a:r>
            <a:r>
              <a:rPr lang="nb-NO" sz="2000" dirty="0" smtClean="0"/>
              <a:t> og skyggeside, vindpåvirkning)</a:t>
            </a:r>
          </a:p>
          <a:p>
            <a:r>
              <a:rPr lang="nb-NO" sz="2000" dirty="0" smtClean="0"/>
              <a:t> Terrengformasjon (Rygg, renneform eller nær hengkant)</a:t>
            </a:r>
          </a:p>
          <a:p>
            <a:r>
              <a:rPr lang="nb-NO" sz="2000" dirty="0" smtClean="0"/>
              <a:t>Hvilke lag finnes i snødekket fra før og hvilke lar seg påvirke av dette snøfallet</a:t>
            </a:r>
          </a:p>
        </p:txBody>
      </p:sp>
      <p:sp>
        <p:nvSpPr>
          <p:cNvPr id="6" name="Plassholder for tekst 5"/>
          <p:cNvSpPr>
            <a:spLocks noGrp="1"/>
          </p:cNvSpPr>
          <p:nvPr>
            <p:ph type="body" sz="quarter" idx="3"/>
          </p:nvPr>
        </p:nvSpPr>
        <p:spPr>
          <a:xfrm>
            <a:off x="4645025" y="1133054"/>
            <a:ext cx="4041775" cy="639762"/>
          </a:xfrm>
        </p:spPr>
        <p:txBody>
          <a:bodyPr/>
          <a:lstStyle/>
          <a:p>
            <a:r>
              <a:rPr lang="nb-NO" sz="1400" dirty="0" smtClean="0"/>
              <a:t>Typisk for alarmtegn nysnø</a:t>
            </a:r>
            <a:endParaRPr lang="nb-NO" sz="1400" dirty="0"/>
          </a:p>
        </p:txBody>
      </p:sp>
      <p:sp>
        <p:nvSpPr>
          <p:cNvPr id="7" name="Plassholder for innhold 6"/>
          <p:cNvSpPr>
            <a:spLocks noGrp="1"/>
          </p:cNvSpPr>
          <p:nvPr>
            <p:ph sz="quarter" idx="4"/>
          </p:nvPr>
        </p:nvSpPr>
        <p:spPr/>
        <p:txBody>
          <a:bodyPr/>
          <a:lstStyle/>
          <a:p>
            <a:r>
              <a:rPr lang="nb-NO" dirty="0" smtClean="0"/>
              <a:t>Som regel i alle himmelretninger.</a:t>
            </a:r>
          </a:p>
          <a:p>
            <a:r>
              <a:rPr lang="nb-NO" dirty="0" smtClean="0"/>
              <a:t>Ofte stor flatemessig utbredelse</a:t>
            </a:r>
          </a:p>
          <a:p>
            <a:r>
              <a:rPr lang="nb-NO" dirty="0" smtClean="0"/>
              <a:t>Ofte mer kritisk med stigende høyde. </a:t>
            </a:r>
          </a:p>
          <a:p>
            <a:endParaRPr lang="nb-NO"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Oppsummert </a:t>
            </a:r>
            <a:endParaRPr lang="nb-NO" dirty="0"/>
          </a:p>
        </p:txBody>
      </p:sp>
      <p:sp>
        <p:nvSpPr>
          <p:cNvPr id="3" name="Plassholder for innhold 2"/>
          <p:cNvSpPr>
            <a:spLocks noGrp="1"/>
          </p:cNvSpPr>
          <p:nvPr>
            <p:ph idx="1"/>
          </p:nvPr>
        </p:nvSpPr>
        <p:spPr/>
        <p:txBody>
          <a:bodyPr/>
          <a:lstStyle/>
          <a:p>
            <a:r>
              <a:rPr lang="nb-NO" dirty="0" smtClean="0"/>
              <a:t>Jo mer nysnø, jo mer ugunstig (mengde)</a:t>
            </a:r>
          </a:p>
          <a:p>
            <a:r>
              <a:rPr lang="nb-NO" dirty="0" smtClean="0"/>
              <a:t>Jo tettere nysnøen, jo mer ugunstig (vind, temperatur)</a:t>
            </a:r>
          </a:p>
          <a:p>
            <a:r>
              <a:rPr lang="nb-NO" dirty="0" smtClean="0"/>
              <a:t>Jo kaldere nysnøen er og jo større temperaturforskjellen er mellom nysnø og gammel snø, desto mer ugunstig </a:t>
            </a:r>
            <a:endParaRPr lang="nb-NO" dirty="0"/>
          </a:p>
          <a:p>
            <a:r>
              <a:rPr lang="nb-NO" dirty="0" smtClean="0"/>
              <a:t>Jo hardere den gamle snøoverflaten er desto mer ugunstig</a:t>
            </a:r>
          </a:p>
          <a:p>
            <a:r>
              <a:rPr lang="nb-NO" dirty="0" smtClean="0"/>
              <a:t>Jo mer intensivt snøfallet er (snømengde pr tidsenhet) desto mer ugunstig</a:t>
            </a:r>
            <a:endParaRPr lang="nb-NO"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err="1"/>
              <a:t>R</a:t>
            </a:r>
            <a:r>
              <a:rPr lang="en-US" dirty="0" err="1" smtClean="0"/>
              <a:t>imkrystaller</a:t>
            </a:r>
            <a:endParaRPr lang="en-US" dirty="0"/>
          </a:p>
        </p:txBody>
      </p:sp>
      <p:pic>
        <p:nvPicPr>
          <p:cNvPr id="6" name="Plassholder for innhold 5"/>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83501" y="1417638"/>
            <a:ext cx="4416491" cy="3312368"/>
          </a:xfrm>
        </p:spPr>
      </p:pic>
      <p:sp>
        <p:nvSpPr>
          <p:cNvPr id="5" name="Plassholder for innhold 4"/>
          <p:cNvSpPr>
            <a:spLocks noGrp="1"/>
          </p:cNvSpPr>
          <p:nvPr>
            <p:ph sz="half" idx="2"/>
          </p:nvPr>
        </p:nvSpPr>
        <p:spPr>
          <a:xfrm>
            <a:off x="1207859" y="5013176"/>
            <a:ext cx="6728281" cy="1152128"/>
          </a:xfrm>
        </p:spPr>
        <p:txBody>
          <a:bodyPr/>
          <a:lstStyle/>
          <a:p>
            <a:pPr algn="ctr"/>
            <a:r>
              <a:rPr lang="en-US" dirty="0" err="1" smtClean="0"/>
              <a:t>Registreres</a:t>
            </a:r>
            <a:r>
              <a:rPr lang="en-US" dirty="0" smtClean="0"/>
              <a:t> </a:t>
            </a:r>
            <a:r>
              <a:rPr lang="en-US" dirty="0" err="1" smtClean="0"/>
              <a:t>før</a:t>
            </a:r>
            <a:r>
              <a:rPr lang="en-US" dirty="0" smtClean="0"/>
              <a:t> </a:t>
            </a:r>
            <a:r>
              <a:rPr lang="en-US" dirty="0" err="1" smtClean="0"/>
              <a:t>det</a:t>
            </a:r>
            <a:r>
              <a:rPr lang="en-US" dirty="0" smtClean="0"/>
              <a:t> </a:t>
            </a:r>
            <a:r>
              <a:rPr lang="en-US" dirty="0" err="1" smtClean="0"/>
              <a:t>snør</a:t>
            </a:r>
            <a:r>
              <a:rPr lang="en-US" dirty="0" smtClean="0"/>
              <a:t> </a:t>
            </a:r>
            <a:r>
              <a:rPr lang="en-US" dirty="0" err="1" smtClean="0"/>
              <a:t>ned</a:t>
            </a:r>
            <a:r>
              <a:rPr lang="en-US" dirty="0"/>
              <a:t> </a:t>
            </a:r>
            <a:r>
              <a:rPr lang="en-US" dirty="0" err="1" smtClean="0"/>
              <a:t>og</a:t>
            </a:r>
            <a:r>
              <a:rPr lang="en-US" dirty="0" smtClean="0"/>
              <a:t> </a:t>
            </a:r>
            <a:r>
              <a:rPr lang="en-US" dirty="0" err="1" smtClean="0"/>
              <a:t>blir</a:t>
            </a:r>
            <a:r>
              <a:rPr lang="en-US" dirty="0" smtClean="0"/>
              <a:t> et problem</a:t>
            </a:r>
          </a:p>
        </p:txBody>
      </p:sp>
      <p:pic>
        <p:nvPicPr>
          <p:cNvPr id="7" name="Bild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44008" y="1417638"/>
            <a:ext cx="4416490" cy="3312368"/>
          </a:xfrm>
          <a:prstGeom prst="rect">
            <a:avLst/>
          </a:prstGeom>
        </p:spPr>
      </p:pic>
    </p:spTree>
    <p:extLst>
      <p:ext uri="{BB962C8B-B14F-4D97-AF65-F5344CB8AC3E}">
        <p14:creationId xmlns:p14="http://schemas.microsoft.com/office/powerpoint/2010/main" val="1559068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Innhold </a:t>
            </a:r>
            <a:endParaRPr lang="nb-NO" dirty="0"/>
          </a:p>
        </p:txBody>
      </p:sp>
      <p:sp>
        <p:nvSpPr>
          <p:cNvPr id="3" name="Plassholder for innhold 2"/>
          <p:cNvSpPr>
            <a:spLocks noGrp="1"/>
          </p:cNvSpPr>
          <p:nvPr>
            <p:ph sz="half" idx="1"/>
          </p:nvPr>
        </p:nvSpPr>
        <p:spPr/>
        <p:txBody>
          <a:bodyPr/>
          <a:lstStyle/>
          <a:p>
            <a:r>
              <a:rPr lang="nb-NO" sz="2000" dirty="0" smtClean="0"/>
              <a:t>Ingen faretegn</a:t>
            </a:r>
          </a:p>
          <a:p>
            <a:r>
              <a:rPr lang="nb-NO" sz="2000" dirty="0" smtClean="0"/>
              <a:t>Ferske skred</a:t>
            </a:r>
          </a:p>
          <a:p>
            <a:r>
              <a:rPr lang="nb-NO" sz="2000" dirty="0" smtClean="0"/>
              <a:t>Drønn i snøen</a:t>
            </a:r>
          </a:p>
          <a:p>
            <a:r>
              <a:rPr lang="nb-NO" sz="2000" dirty="0" smtClean="0"/>
              <a:t>Ferske sprekker</a:t>
            </a:r>
          </a:p>
          <a:p>
            <a:r>
              <a:rPr lang="nb-NO" sz="2000" dirty="0" smtClean="0"/>
              <a:t>Stort snøfall</a:t>
            </a:r>
          </a:p>
          <a:p>
            <a:r>
              <a:rPr lang="nb-NO" sz="2000" dirty="0" err="1" smtClean="0"/>
              <a:t>Rimkrystaller</a:t>
            </a:r>
            <a:endParaRPr lang="nb-NO" sz="2000" dirty="0" smtClean="0"/>
          </a:p>
          <a:p>
            <a:r>
              <a:rPr lang="nb-NO" sz="2000" dirty="0" smtClean="0"/>
              <a:t>Rask temperaturstigning</a:t>
            </a:r>
          </a:p>
          <a:p>
            <a:r>
              <a:rPr lang="nb-NO" sz="2000" dirty="0" smtClean="0"/>
              <a:t>Mye vann i snøen</a:t>
            </a:r>
          </a:p>
          <a:p>
            <a:r>
              <a:rPr lang="nb-NO" sz="2000" dirty="0" smtClean="0"/>
              <a:t>Fersk vindtransportert snø</a:t>
            </a:r>
          </a:p>
          <a:p>
            <a:r>
              <a:rPr lang="nb-NO" sz="2000" dirty="0" smtClean="0"/>
              <a:t>Smelteriller</a:t>
            </a:r>
          </a:p>
          <a:p>
            <a:endParaRPr lang="nb-NO" sz="2000" dirty="0" smtClean="0"/>
          </a:p>
          <a:p>
            <a:endParaRPr lang="nb-NO" sz="2000" dirty="0"/>
          </a:p>
        </p:txBody>
      </p:sp>
      <p:pic>
        <p:nvPicPr>
          <p:cNvPr id="5" name="Plassholder for innhold 4"/>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648200" y="1665686"/>
            <a:ext cx="4171950" cy="392985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0" y="-1230"/>
            <a:ext cx="9141788" cy="6094526"/>
          </a:xfrm>
          <a:prstGeom prst="rect">
            <a:avLst/>
          </a:prstGeom>
          <a:noFill/>
          <a:ln w="9525">
            <a:noFill/>
            <a:miter lim="800000"/>
            <a:headEnd/>
            <a:tailEnd/>
          </a:ln>
          <a:effectLst/>
        </p:spPr>
      </p:pic>
      <p:sp>
        <p:nvSpPr>
          <p:cNvPr id="2" name="Tittel 1"/>
          <p:cNvSpPr>
            <a:spLocks noGrp="1"/>
          </p:cNvSpPr>
          <p:nvPr>
            <p:ph type="title"/>
          </p:nvPr>
        </p:nvSpPr>
        <p:spPr/>
        <p:txBody>
          <a:bodyPr/>
          <a:lstStyle/>
          <a:p>
            <a:r>
              <a:rPr lang="en-US" dirty="0" err="1"/>
              <a:t>P</a:t>
            </a:r>
            <a:r>
              <a:rPr lang="en-US" dirty="0" err="1" smtClean="0"/>
              <a:t>rosesstenkning</a:t>
            </a:r>
            <a:endParaRPr lang="en-US" dirty="0"/>
          </a:p>
        </p:txBody>
      </p:sp>
      <p:sp>
        <p:nvSpPr>
          <p:cNvPr id="5" name="Plassholder for innhold 4"/>
          <p:cNvSpPr>
            <a:spLocks noGrp="1"/>
          </p:cNvSpPr>
          <p:nvPr>
            <p:ph idx="1"/>
          </p:nvPr>
        </p:nvSpPr>
        <p:spPr>
          <a:xfrm>
            <a:off x="107504" y="1240383"/>
            <a:ext cx="8496300" cy="4060825"/>
          </a:xfrm>
        </p:spPr>
        <p:txBody>
          <a:bodyPr/>
          <a:lstStyle/>
          <a:p>
            <a:r>
              <a:rPr lang="en-US" sz="2000" dirty="0" err="1" smtClean="0"/>
              <a:t>Hva</a:t>
            </a:r>
            <a:r>
              <a:rPr lang="en-US" sz="2000" dirty="0" smtClean="0"/>
              <a:t> </a:t>
            </a:r>
            <a:r>
              <a:rPr lang="en-US" sz="2000" dirty="0" err="1" smtClean="0"/>
              <a:t>har</a:t>
            </a:r>
            <a:r>
              <a:rPr lang="en-US" sz="2000" dirty="0" smtClean="0"/>
              <a:t> </a:t>
            </a:r>
            <a:r>
              <a:rPr lang="en-US" sz="2000" dirty="0" err="1" smtClean="0"/>
              <a:t>dannet</a:t>
            </a:r>
            <a:r>
              <a:rPr lang="en-US" sz="2000" dirty="0" smtClean="0"/>
              <a:t> </a:t>
            </a:r>
            <a:r>
              <a:rPr lang="en-US" sz="2000" dirty="0" err="1" smtClean="0"/>
              <a:t>denne</a:t>
            </a:r>
            <a:r>
              <a:rPr lang="en-US" sz="2000" dirty="0" smtClean="0"/>
              <a:t> </a:t>
            </a:r>
            <a:r>
              <a:rPr lang="en-US" sz="2000" dirty="0" err="1" smtClean="0"/>
              <a:t>krystallen</a:t>
            </a:r>
            <a:r>
              <a:rPr lang="en-US" sz="2000" dirty="0" smtClean="0"/>
              <a:t>?</a:t>
            </a:r>
          </a:p>
          <a:p>
            <a:r>
              <a:rPr lang="en-US" sz="2000" dirty="0" err="1" smtClean="0"/>
              <a:t>Finnes</a:t>
            </a:r>
            <a:r>
              <a:rPr lang="en-US" sz="2000" dirty="0" smtClean="0"/>
              <a:t> de </a:t>
            </a:r>
            <a:r>
              <a:rPr lang="en-US" sz="2000" dirty="0" err="1" smtClean="0"/>
              <a:t>samme</a:t>
            </a:r>
            <a:r>
              <a:rPr lang="en-US" sz="2000" dirty="0" smtClean="0"/>
              <a:t> </a:t>
            </a:r>
            <a:r>
              <a:rPr lang="en-US" sz="2000" dirty="0" err="1" smtClean="0"/>
              <a:t>forholdene</a:t>
            </a:r>
            <a:r>
              <a:rPr lang="en-US" sz="2000" dirty="0" smtClean="0"/>
              <a:t> </a:t>
            </a:r>
            <a:r>
              <a:rPr lang="en-US" sz="2000" dirty="0" err="1" smtClean="0"/>
              <a:t>andre</a:t>
            </a:r>
            <a:r>
              <a:rPr lang="en-US" sz="2000" dirty="0" smtClean="0"/>
              <a:t> </a:t>
            </a:r>
            <a:r>
              <a:rPr lang="en-US" sz="2000" dirty="0" err="1" smtClean="0"/>
              <a:t>steder</a:t>
            </a:r>
            <a:r>
              <a:rPr lang="en-US" sz="2000" dirty="0" smtClean="0"/>
              <a:t>?</a:t>
            </a:r>
          </a:p>
          <a:p>
            <a:r>
              <a:rPr lang="en-US" sz="2000" dirty="0" err="1" smtClean="0"/>
              <a:t>Er</a:t>
            </a:r>
            <a:r>
              <a:rPr lang="en-US" sz="2000" dirty="0" smtClean="0"/>
              <a:t> </a:t>
            </a:r>
            <a:r>
              <a:rPr lang="en-US" sz="2000" dirty="0" err="1" smtClean="0"/>
              <a:t>utbredelsen</a:t>
            </a:r>
            <a:r>
              <a:rPr lang="en-US" sz="2000" dirty="0" smtClean="0"/>
              <a:t> </a:t>
            </a:r>
            <a:r>
              <a:rPr lang="en-US" sz="2000" dirty="0" err="1" smtClean="0"/>
              <a:t>begrenset</a:t>
            </a:r>
            <a:r>
              <a:rPr lang="en-US" sz="2000" dirty="0" smtClean="0"/>
              <a:t> </a:t>
            </a:r>
            <a:r>
              <a:rPr lang="en-US" sz="2000" dirty="0" err="1" smtClean="0"/>
              <a:t>mtp</a:t>
            </a:r>
            <a:r>
              <a:rPr lang="en-US" sz="2000" dirty="0" smtClean="0"/>
              <a:t>. </a:t>
            </a:r>
            <a:r>
              <a:rPr lang="en-US" sz="2000" dirty="0" err="1"/>
              <a:t>h</a:t>
            </a:r>
            <a:r>
              <a:rPr lang="en-US" sz="2000" dirty="0" err="1" smtClean="0"/>
              <a:t>øyde</a:t>
            </a:r>
            <a:r>
              <a:rPr lang="en-US" sz="2000" dirty="0" smtClean="0"/>
              <a:t> </a:t>
            </a:r>
            <a:r>
              <a:rPr lang="en-US" sz="2000" dirty="0" err="1" smtClean="0"/>
              <a:t>og</a:t>
            </a:r>
            <a:r>
              <a:rPr lang="en-US" sz="2000" dirty="0" smtClean="0"/>
              <a:t> </a:t>
            </a:r>
            <a:r>
              <a:rPr lang="en-US" sz="2000" dirty="0" err="1" smtClean="0"/>
              <a:t>himmelretning</a:t>
            </a:r>
            <a:r>
              <a:rPr lang="en-US" sz="2000" dirty="0" smtClean="0"/>
              <a:t>?</a:t>
            </a:r>
          </a:p>
        </p:txBody>
      </p:sp>
      <p:grpSp>
        <p:nvGrpSpPr>
          <p:cNvPr id="7" name="Gruppe 6"/>
          <p:cNvGrpSpPr/>
          <p:nvPr/>
        </p:nvGrpSpPr>
        <p:grpSpPr>
          <a:xfrm>
            <a:off x="7380312" y="5492080"/>
            <a:ext cx="1641690" cy="461665"/>
            <a:chOff x="8023995" y="6301409"/>
            <a:chExt cx="2016941" cy="461665"/>
          </a:xfrm>
          <a:solidFill>
            <a:schemeClr val="bg2">
              <a:lumMod val="40000"/>
              <a:lumOff val="60000"/>
            </a:schemeClr>
          </a:solidFill>
        </p:grpSpPr>
        <p:sp>
          <p:nvSpPr>
            <p:cNvPr id="8" name="TekstSylinder 7"/>
            <p:cNvSpPr txBox="1"/>
            <p:nvPr/>
          </p:nvSpPr>
          <p:spPr>
            <a:xfrm>
              <a:off x="8338931" y="6301409"/>
              <a:ext cx="1702005" cy="461665"/>
            </a:xfrm>
            <a:prstGeom prst="rect">
              <a:avLst/>
            </a:prstGeom>
            <a:grpFill/>
          </p:spPr>
          <p:txBody>
            <a:bodyPr wrap="square" rtlCol="0">
              <a:spAutoFit/>
            </a:bodyPr>
            <a:lstStyle/>
            <a:p>
              <a:r>
                <a:rPr lang="nb-NO" sz="1200" dirty="0"/>
                <a:t> Espen Kristiansen</a:t>
              </a:r>
            </a:p>
          </p:txBody>
        </p:sp>
        <p:pic>
          <p:nvPicPr>
            <p:cNvPr id="9" name="Picture 6" descr="http://www.free-icons-download.net/images/screenshot-icon-27823.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23995" y="6328607"/>
              <a:ext cx="314935" cy="314935"/>
            </a:xfrm>
            <a:prstGeom prst="rect">
              <a:avLst/>
            </a:prstGeom>
            <a:grpFill/>
            <a:extLst/>
          </p:spPr>
        </p:pic>
      </p:grpSp>
    </p:spTree>
    <p:extLst>
      <p:ext uri="{BB962C8B-B14F-4D97-AF65-F5344CB8AC3E}">
        <p14:creationId xmlns:p14="http://schemas.microsoft.com/office/powerpoint/2010/main" val="3284175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en-US" dirty="0" smtClean="0"/>
              <a:t>Rask </a:t>
            </a:r>
            <a:r>
              <a:rPr lang="en-US" dirty="0" err="1" smtClean="0"/>
              <a:t>temperaturstigning</a:t>
            </a:r>
            <a:r>
              <a:rPr lang="en-US" dirty="0" smtClean="0"/>
              <a:t>. </a:t>
            </a:r>
            <a:r>
              <a:rPr lang="nb-NO" b="0" dirty="0"/>
              <a:t> </a:t>
            </a:r>
            <a:endParaRPr lang="en-US" dirty="0"/>
          </a:p>
        </p:txBody>
      </p:sp>
      <p:sp>
        <p:nvSpPr>
          <p:cNvPr id="3" name="Plassholder for innhold 2"/>
          <p:cNvSpPr>
            <a:spLocks noGrp="1"/>
          </p:cNvSpPr>
          <p:nvPr>
            <p:ph sz="half" idx="1"/>
          </p:nvPr>
        </p:nvSpPr>
        <p:spPr/>
        <p:txBody>
          <a:bodyPr/>
          <a:lstStyle/>
          <a:p>
            <a:r>
              <a:rPr lang="nb-NO" sz="1800" dirty="0" smtClean="0"/>
              <a:t>Når </a:t>
            </a:r>
            <a:r>
              <a:rPr lang="nb-NO" sz="1800" dirty="0" err="1"/>
              <a:t>snøtemperaturen</a:t>
            </a:r>
            <a:r>
              <a:rPr lang="nb-NO" sz="1800" dirty="0"/>
              <a:t> når 0 grader begynner den å smelte (latent varme)</a:t>
            </a:r>
            <a:r>
              <a:rPr lang="en-US" sz="1800" dirty="0"/>
              <a:t>​</a:t>
            </a:r>
          </a:p>
          <a:p>
            <a:r>
              <a:rPr lang="nb-NO" sz="1800" dirty="0"/>
              <a:t>Vann danner seg i hulrommet mellom </a:t>
            </a:r>
            <a:r>
              <a:rPr lang="nb-NO" sz="1800" dirty="0" err="1"/>
              <a:t>snøkorn</a:t>
            </a:r>
            <a:r>
              <a:rPr lang="en-US" sz="1800" dirty="0"/>
              <a:t>​</a:t>
            </a:r>
          </a:p>
          <a:p>
            <a:r>
              <a:rPr lang="nb-NO" sz="1800" dirty="0"/>
              <a:t>Vannet svekker bindingene mellom korn </a:t>
            </a:r>
            <a:r>
              <a:rPr lang="en-US" sz="1800" dirty="0" smtClean="0"/>
              <a:t>​</a:t>
            </a:r>
          </a:p>
          <a:p>
            <a:endParaRPr lang="en-US" sz="1800" dirty="0" smtClean="0"/>
          </a:p>
          <a:p>
            <a:pPr marL="0" indent="0">
              <a:buNone/>
            </a:pPr>
            <a:r>
              <a:rPr lang="en-US" sz="1800" b="1" dirty="0" smtClean="0"/>
              <a:t>PROSESSTENKNING: </a:t>
            </a:r>
          </a:p>
          <a:p>
            <a:pPr marL="0" indent="0">
              <a:buNone/>
            </a:pPr>
            <a:r>
              <a:rPr lang="en-US" sz="1800" dirty="0" err="1"/>
              <a:t>Er</a:t>
            </a:r>
            <a:r>
              <a:rPr lang="en-US" sz="1800" dirty="0"/>
              <a:t> </a:t>
            </a:r>
            <a:r>
              <a:rPr lang="en-US" sz="1800" dirty="0" err="1" smtClean="0"/>
              <a:t>problemet</a:t>
            </a:r>
            <a:r>
              <a:rPr lang="en-US" sz="1800" dirty="0" smtClean="0"/>
              <a:t> </a:t>
            </a:r>
            <a:r>
              <a:rPr lang="en-US" sz="1800" dirty="0" err="1" smtClean="0"/>
              <a:t>begrenset</a:t>
            </a:r>
            <a:r>
              <a:rPr lang="en-US" sz="1800" dirty="0" smtClean="0"/>
              <a:t> </a:t>
            </a:r>
            <a:r>
              <a:rPr lang="en-US" sz="1800" dirty="0" err="1"/>
              <a:t>mtp</a:t>
            </a:r>
            <a:r>
              <a:rPr lang="en-US" sz="1800" dirty="0"/>
              <a:t>. </a:t>
            </a:r>
            <a:r>
              <a:rPr lang="en-US" sz="1800" dirty="0" err="1"/>
              <a:t>høyde</a:t>
            </a:r>
            <a:r>
              <a:rPr lang="en-US" sz="1800" dirty="0"/>
              <a:t> </a:t>
            </a:r>
            <a:r>
              <a:rPr lang="en-US" sz="1800" dirty="0" err="1"/>
              <a:t>og</a:t>
            </a:r>
            <a:r>
              <a:rPr lang="en-US" sz="1800" dirty="0"/>
              <a:t> </a:t>
            </a:r>
            <a:r>
              <a:rPr lang="en-US" sz="1800" dirty="0" err="1"/>
              <a:t>himmelretning</a:t>
            </a:r>
            <a:r>
              <a:rPr lang="en-US" sz="1800" dirty="0"/>
              <a:t>?</a:t>
            </a:r>
          </a:p>
          <a:p>
            <a:pPr marL="0" indent="0">
              <a:buNone/>
            </a:pPr>
            <a:endParaRPr lang="en-US" sz="1800" dirty="0"/>
          </a:p>
          <a:p>
            <a:endParaRPr lang="en-US" sz="1800" dirty="0"/>
          </a:p>
        </p:txBody>
      </p:sp>
      <p:pic>
        <p:nvPicPr>
          <p:cNvPr id="7" name="Plassholder for innhold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217632" y="1312391"/>
            <a:ext cx="3033085" cy="4060825"/>
          </a:xfrm>
        </p:spPr>
      </p:pic>
      <p:sp>
        <p:nvSpPr>
          <p:cNvPr id="6" name="Rektangel 5"/>
          <p:cNvSpPr/>
          <p:nvPr/>
        </p:nvSpPr>
        <p:spPr>
          <a:xfrm>
            <a:off x="4450813" y="3244334"/>
            <a:ext cx="242374" cy="369332"/>
          </a:xfrm>
          <a:prstGeom prst="rect">
            <a:avLst/>
          </a:prstGeom>
        </p:spPr>
        <p:txBody>
          <a:bodyPr wrap="none">
            <a:spAutoFit/>
          </a:bodyPr>
          <a:lstStyle/>
          <a:p>
            <a:r>
              <a:rPr lang="nb-NO" dirty="0">
                <a:solidFill>
                  <a:srgbClr val="000000"/>
                </a:solidFill>
                <a:latin typeface="Times New Roman" panose="02020603050405020304" pitchFamily="18" charset="0"/>
              </a:rPr>
              <a:t> </a:t>
            </a:r>
            <a:endParaRPr lang="en-US" dirty="0"/>
          </a:p>
        </p:txBody>
      </p:sp>
      <p:sp>
        <p:nvSpPr>
          <p:cNvPr id="8" name="TekstSylinder 7"/>
          <p:cNvSpPr txBox="1"/>
          <p:nvPr/>
        </p:nvSpPr>
        <p:spPr>
          <a:xfrm>
            <a:off x="5076056" y="5517232"/>
            <a:ext cx="3312368" cy="646331"/>
          </a:xfrm>
          <a:prstGeom prst="rect">
            <a:avLst/>
          </a:prstGeom>
          <a:noFill/>
        </p:spPr>
        <p:txBody>
          <a:bodyPr wrap="square" rtlCol="0">
            <a:spAutoFit/>
          </a:bodyPr>
          <a:lstStyle/>
          <a:p>
            <a:r>
              <a:rPr lang="en-US" dirty="0" err="1"/>
              <a:t>S</a:t>
            </a:r>
            <a:r>
              <a:rPr lang="en-US" dirty="0" err="1" smtClean="0"/>
              <a:t>amme</a:t>
            </a:r>
            <a:r>
              <a:rPr lang="en-US" dirty="0" smtClean="0"/>
              <a:t> </a:t>
            </a:r>
            <a:r>
              <a:rPr lang="en-US" dirty="0" err="1"/>
              <a:t>styrke</a:t>
            </a:r>
            <a:r>
              <a:rPr lang="en-US" dirty="0"/>
              <a:t>, </a:t>
            </a:r>
            <a:r>
              <a:rPr lang="en-US" dirty="0" err="1"/>
              <a:t>ulik</a:t>
            </a:r>
            <a:r>
              <a:rPr lang="en-US" dirty="0"/>
              <a:t> </a:t>
            </a:r>
            <a:r>
              <a:rPr lang="en-US" dirty="0" err="1"/>
              <a:t>belastning</a:t>
            </a:r>
            <a:endParaRPr lang="en-US" dirty="0"/>
          </a:p>
          <a:p>
            <a:r>
              <a:rPr lang="en-US" dirty="0" err="1"/>
              <a:t>S</a:t>
            </a:r>
            <a:r>
              <a:rPr lang="en-US" dirty="0" err="1" smtClean="0"/>
              <a:t>amme</a:t>
            </a:r>
            <a:r>
              <a:rPr lang="en-US" dirty="0" smtClean="0"/>
              <a:t> </a:t>
            </a:r>
            <a:r>
              <a:rPr lang="en-US" dirty="0" err="1"/>
              <a:t>belastning</a:t>
            </a:r>
            <a:r>
              <a:rPr lang="en-US" dirty="0"/>
              <a:t>, </a:t>
            </a:r>
            <a:r>
              <a:rPr lang="en-US" dirty="0" err="1"/>
              <a:t>ulik</a:t>
            </a:r>
            <a:r>
              <a:rPr lang="en-US" dirty="0"/>
              <a:t> </a:t>
            </a:r>
            <a:r>
              <a:rPr lang="en-US" dirty="0" err="1"/>
              <a:t>styrke</a:t>
            </a:r>
            <a:endParaRPr lang="en-US" dirty="0"/>
          </a:p>
        </p:txBody>
      </p:sp>
    </p:spTree>
    <p:extLst>
      <p:ext uri="{BB962C8B-B14F-4D97-AF65-F5344CB8AC3E}">
        <p14:creationId xmlns:p14="http://schemas.microsoft.com/office/powerpoint/2010/main" val="417286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err="1" smtClean="0"/>
              <a:t>Mye</a:t>
            </a:r>
            <a:r>
              <a:rPr lang="en-US" dirty="0" smtClean="0"/>
              <a:t> </a:t>
            </a:r>
            <a:r>
              <a:rPr lang="en-US" dirty="0" err="1" smtClean="0"/>
              <a:t>vann</a:t>
            </a:r>
            <a:r>
              <a:rPr lang="en-US" dirty="0" smtClean="0"/>
              <a:t> </a:t>
            </a:r>
            <a:r>
              <a:rPr lang="en-US" dirty="0" err="1" smtClean="0"/>
              <a:t>i</a:t>
            </a:r>
            <a:r>
              <a:rPr lang="en-US" dirty="0" smtClean="0"/>
              <a:t> </a:t>
            </a:r>
            <a:r>
              <a:rPr lang="en-US" dirty="0" err="1" smtClean="0"/>
              <a:t>snøen</a:t>
            </a:r>
            <a:endParaRPr lang="en-US" dirty="0"/>
          </a:p>
        </p:txBody>
      </p:sp>
      <p:sp>
        <p:nvSpPr>
          <p:cNvPr id="3" name="Plassholder for innhold 2"/>
          <p:cNvSpPr>
            <a:spLocks noGrp="1"/>
          </p:cNvSpPr>
          <p:nvPr>
            <p:ph sz="half" idx="1"/>
          </p:nvPr>
        </p:nvSpPr>
        <p:spPr>
          <a:xfrm>
            <a:off x="323850" y="1556792"/>
            <a:ext cx="4171950" cy="4060825"/>
          </a:xfrm>
        </p:spPr>
        <p:txBody>
          <a:bodyPr/>
          <a:lstStyle/>
          <a:p>
            <a:pPr marL="0" indent="0">
              <a:buNone/>
            </a:pPr>
            <a:r>
              <a:rPr lang="nb-NO" sz="1800" dirty="0" err="1" smtClean="0"/>
              <a:t>Snøfuktighet</a:t>
            </a:r>
            <a:r>
              <a:rPr lang="nb-NO" sz="1800" dirty="0" smtClean="0"/>
              <a:t>-test </a:t>
            </a:r>
            <a:r>
              <a:rPr lang="nb-NO" sz="1800" dirty="0"/>
              <a:t>(LWC): </a:t>
            </a:r>
          </a:p>
          <a:p>
            <a:pPr lvl="0"/>
            <a:r>
              <a:rPr lang="nb-NO" sz="1800" dirty="0"/>
              <a:t>Tørr: Løse </a:t>
            </a:r>
            <a:r>
              <a:rPr lang="nb-NO" sz="1800" dirty="0" err="1"/>
              <a:t>snøkorn</a:t>
            </a:r>
            <a:r>
              <a:rPr lang="nb-NO" sz="1800" dirty="0"/>
              <a:t> evne til å holde sammen når man lager en snøball</a:t>
            </a:r>
          </a:p>
          <a:p>
            <a:pPr lvl="0"/>
            <a:r>
              <a:rPr lang="nb-NO" sz="1800" dirty="0"/>
              <a:t>Fuktig: Snøen binder seg godt sammen når man lager snøball</a:t>
            </a:r>
          </a:p>
          <a:p>
            <a:pPr lvl="0"/>
            <a:r>
              <a:rPr lang="nb-NO" sz="1800" dirty="0"/>
              <a:t>Våt: Snøen binder seg godt og føles våt, men man ikke presse vann ut av snøballen</a:t>
            </a:r>
          </a:p>
          <a:p>
            <a:pPr lvl="0"/>
            <a:r>
              <a:rPr lang="nb-NO" sz="1800" dirty="0"/>
              <a:t>Meget våt: Det er mulig å presse vann ut av snøballen</a:t>
            </a:r>
          </a:p>
          <a:p>
            <a:pPr lvl="0"/>
            <a:r>
              <a:rPr lang="nb-NO" sz="1800" dirty="0"/>
              <a:t>Sørpe: Vann renner ut av snøen og snøen holder ikke samme lengre</a:t>
            </a:r>
          </a:p>
          <a:p>
            <a:endParaRPr lang="en-US" sz="1800" dirty="0"/>
          </a:p>
        </p:txBody>
      </p:sp>
      <p:pic>
        <p:nvPicPr>
          <p:cNvPr id="5" name="Plassholder for innhold 4"/>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076056" y="332656"/>
            <a:ext cx="3456384" cy="5557953"/>
          </a:xfrm>
          <a:prstGeom prst="rect">
            <a:avLst/>
          </a:prstGeom>
        </p:spPr>
      </p:pic>
    </p:spTree>
    <p:extLst>
      <p:ext uri="{BB962C8B-B14F-4D97-AF65-F5344CB8AC3E}">
        <p14:creationId xmlns:p14="http://schemas.microsoft.com/office/powerpoint/2010/main" val="4101449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Fersk vindtransportert snø</a:t>
            </a:r>
            <a:endParaRPr lang="nb-NO" dirty="0"/>
          </a:p>
        </p:txBody>
      </p:sp>
      <p:sp>
        <p:nvSpPr>
          <p:cNvPr id="4" name="Plassholder for tekst 3"/>
          <p:cNvSpPr>
            <a:spLocks noGrp="1"/>
          </p:cNvSpPr>
          <p:nvPr>
            <p:ph type="body" idx="1"/>
          </p:nvPr>
        </p:nvSpPr>
        <p:spPr>
          <a:xfrm>
            <a:off x="457200" y="1535112"/>
            <a:ext cx="4040188" cy="957783"/>
          </a:xfrm>
        </p:spPr>
        <p:txBody>
          <a:bodyPr/>
          <a:lstStyle/>
          <a:p>
            <a:r>
              <a:rPr lang="nb-NO" sz="1200" dirty="0"/>
              <a:t>Er lett å gjenkjenne på vindskapte formasjoner på snøoverflaten.  Vindtransportert snø, fremfor alt når den er fersk, er den en av de viktigste årsakene til flakskred. </a:t>
            </a:r>
            <a:endParaRPr lang="nb-NO" sz="1200" dirty="0">
              <a:solidFill>
                <a:srgbClr val="FF0000"/>
              </a:solidFill>
            </a:endParaRPr>
          </a:p>
          <a:p>
            <a:endParaRPr lang="en-US" sz="1200" dirty="0"/>
          </a:p>
        </p:txBody>
      </p:sp>
      <p:pic>
        <p:nvPicPr>
          <p:cNvPr id="6" name="Fokksn_(c)_Terje_Fagerholt">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107504" y="2420888"/>
            <a:ext cx="5092643" cy="2865487"/>
          </a:xfrm>
        </p:spPr>
      </p:pic>
      <p:pic>
        <p:nvPicPr>
          <p:cNvPr id="7" name="Plassholder for innhold 6" descr="vindtransport.jpg"/>
          <p:cNvPicPr>
            <a:picLocks noGrp="1" noChangeAspect="1"/>
          </p:cNvPicPr>
          <p:nvPr>
            <p:ph sz="quarter" idx="4"/>
          </p:nvPr>
        </p:nvPicPr>
        <p:blipFill>
          <a:blip r:embed="rId6" cstate="email">
            <a:extLst>
              <a:ext uri="{28A0092B-C50C-407E-A947-70E740481C1C}">
                <a14:useLocalDpi xmlns:a14="http://schemas.microsoft.com/office/drawing/2010/main"/>
              </a:ext>
            </a:extLst>
          </a:blip>
          <a:stretch>
            <a:fillRect/>
          </a:stretch>
        </p:blipFill>
        <p:spPr>
          <a:xfrm>
            <a:off x="5549843" y="1268759"/>
            <a:ext cx="3486653" cy="4648871"/>
          </a:xfrm>
        </p:spPr>
      </p:pic>
      <p:sp>
        <p:nvSpPr>
          <p:cNvPr id="8" name="TekstSylinder 7"/>
          <p:cNvSpPr txBox="1"/>
          <p:nvPr/>
        </p:nvSpPr>
        <p:spPr>
          <a:xfrm>
            <a:off x="179512" y="2550096"/>
            <a:ext cx="2160240" cy="230832"/>
          </a:xfrm>
          <a:prstGeom prst="rect">
            <a:avLst/>
          </a:prstGeom>
          <a:noFill/>
        </p:spPr>
        <p:txBody>
          <a:bodyPr wrap="square" rtlCol="0">
            <a:spAutoFit/>
          </a:bodyPr>
          <a:lstStyle/>
          <a:p>
            <a:r>
              <a:rPr lang="en-US" sz="900" dirty="0" err="1" smtClean="0"/>
              <a:t>Foto</a:t>
            </a:r>
            <a:r>
              <a:rPr lang="en-US" sz="900" dirty="0" smtClean="0"/>
              <a:t>: Terje </a:t>
            </a:r>
            <a:r>
              <a:rPr lang="en-US" sz="900" dirty="0" err="1" smtClean="0"/>
              <a:t>Fagerholt</a:t>
            </a:r>
            <a:endParaRPr lang="en-US" sz="9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sz="3200" dirty="0" smtClean="0"/>
              <a:t>Fersk vindtransportert snø under og etter snøfall</a:t>
            </a:r>
            <a:endParaRPr lang="nb-NO" sz="3200" dirty="0"/>
          </a:p>
        </p:txBody>
      </p:sp>
      <p:pic>
        <p:nvPicPr>
          <p:cNvPr id="8" name="Plassholder for innhold 7" descr="SLF017.jpg"/>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5580112" y="1340768"/>
            <a:ext cx="3168352" cy="4859282"/>
          </a:xfrm>
        </p:spPr>
      </p:pic>
      <p:pic>
        <p:nvPicPr>
          <p:cNvPr id="6" name="Plassholder for innhold 9" descr="hattavarre ådne.jpg"/>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179511" y="1340768"/>
            <a:ext cx="5188337" cy="3888432"/>
          </a:xfrm>
        </p:spPr>
      </p:pic>
      <p:sp>
        <p:nvSpPr>
          <p:cNvPr id="9" name="TekstSylinder 8"/>
          <p:cNvSpPr txBox="1"/>
          <p:nvPr/>
        </p:nvSpPr>
        <p:spPr>
          <a:xfrm>
            <a:off x="7452320" y="5877852"/>
            <a:ext cx="648072" cy="215444"/>
          </a:xfrm>
          <a:prstGeom prst="rect">
            <a:avLst/>
          </a:prstGeom>
          <a:noFill/>
        </p:spPr>
        <p:txBody>
          <a:bodyPr wrap="square" rtlCol="0">
            <a:spAutoFit/>
          </a:bodyPr>
          <a:lstStyle/>
          <a:p>
            <a:r>
              <a:rPr lang="nb-NO" sz="800" dirty="0" smtClean="0"/>
              <a:t>SLF</a:t>
            </a:r>
            <a:endParaRPr lang="nb-NO" sz="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smtClean="0"/>
              <a:t>Fokksnødannelse etter snøfall</a:t>
            </a:r>
            <a:endParaRPr lang="nb-NO" dirty="0"/>
          </a:p>
        </p:txBody>
      </p:sp>
      <p:sp>
        <p:nvSpPr>
          <p:cNvPr id="7" name="Plassholder for tekst 6"/>
          <p:cNvSpPr>
            <a:spLocks noGrp="1"/>
          </p:cNvSpPr>
          <p:nvPr>
            <p:ph type="body" sz="half" idx="2"/>
          </p:nvPr>
        </p:nvSpPr>
        <p:spPr/>
        <p:txBody>
          <a:bodyPr/>
          <a:lstStyle/>
          <a:p>
            <a:r>
              <a:rPr lang="nb-NO" sz="1600" dirty="0" smtClean="0"/>
              <a:t>20-30 cm nysnø under gunstige betingelser endrer ikke skredforholdene vesentlig. Begynner det derimot å blåse, forflyttes den løse snøen og legges igjen i </a:t>
            </a:r>
            <a:r>
              <a:rPr lang="nb-NO" sz="1600" dirty="0" err="1" smtClean="0"/>
              <a:t>leområder</a:t>
            </a:r>
            <a:r>
              <a:rPr lang="nb-NO" sz="1600" dirty="0" smtClean="0"/>
              <a:t> som fokksnø. </a:t>
            </a:r>
          </a:p>
        </p:txBody>
      </p:sp>
      <p:pic>
        <p:nvPicPr>
          <p:cNvPr id="1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238642"/>
            <a:ext cx="3240360" cy="2677846"/>
          </a:xfrm>
          <a:prstGeom prst="rect">
            <a:avLst/>
          </a:prstGeom>
          <a:noFill/>
          <a:ln w="9525">
            <a:noFill/>
            <a:miter lim="800000"/>
            <a:headEnd/>
            <a:tailEnd/>
          </a:ln>
          <a:effectLst/>
        </p:spPr>
      </p:pic>
      <p:pic>
        <p:nvPicPr>
          <p:cNvPr id="1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3140967"/>
            <a:ext cx="3240360" cy="2624951"/>
          </a:xfrm>
          <a:prstGeom prst="rect">
            <a:avLst/>
          </a:prstGeom>
          <a:noFill/>
          <a:ln w="9525">
            <a:noFill/>
            <a:miter lim="800000"/>
            <a:headEnd/>
            <a:tailEnd/>
          </a:ln>
        </p:spPr>
      </p:pic>
      <p:sp>
        <p:nvSpPr>
          <p:cNvPr id="19" name="Plassholder for innhold 18"/>
          <p:cNvSpPr>
            <a:spLocks noGrp="1"/>
          </p:cNvSpPr>
          <p:nvPr>
            <p:ph idx="1"/>
          </p:nvPr>
        </p:nvSpPr>
        <p:spPr/>
        <p:txBody>
          <a:bodyPr/>
          <a:lstStyle/>
          <a:p>
            <a:pPr>
              <a:buNone/>
            </a:pPr>
            <a:endParaRPr lang="nb-NO"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Vindtransport av gammel snø</a:t>
            </a:r>
            <a:endParaRPr lang="nb-NO" dirty="0"/>
          </a:p>
        </p:txBody>
      </p:sp>
      <p:pic>
        <p:nvPicPr>
          <p:cNvPr id="13" name="Plassholder for innhold 12" descr="ådne skred bruddkant.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575050" y="1282700"/>
            <a:ext cx="5111750" cy="3833813"/>
          </a:xfrm>
        </p:spPr>
      </p:pic>
      <p:sp>
        <p:nvSpPr>
          <p:cNvPr id="12" name="Plassholder for tekst 11"/>
          <p:cNvSpPr>
            <a:spLocks noGrp="1"/>
          </p:cNvSpPr>
          <p:nvPr>
            <p:ph type="body" sz="half" idx="2"/>
          </p:nvPr>
        </p:nvSpPr>
        <p:spPr/>
        <p:txBody>
          <a:bodyPr/>
          <a:lstStyle/>
          <a:p>
            <a:r>
              <a:rPr lang="nb-NO" dirty="0" smtClean="0"/>
              <a:t>Under høytrykksperioder midtvinters omvandles snøen nær overflaten etter hvert om til løs, kantkornet snø. </a:t>
            </a:r>
            <a:endParaRPr lang="nb-NO"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smtClean="0"/>
              <a:t>Prosesstenkning</a:t>
            </a:r>
            <a:endParaRPr lang="nb-NO" dirty="0"/>
          </a:p>
        </p:txBody>
      </p:sp>
      <p:sp>
        <p:nvSpPr>
          <p:cNvPr id="6" name="Plassholder for innhold 5"/>
          <p:cNvSpPr>
            <a:spLocks noGrp="1"/>
          </p:cNvSpPr>
          <p:nvPr>
            <p:ph idx="1"/>
          </p:nvPr>
        </p:nvSpPr>
        <p:spPr/>
        <p:txBody>
          <a:bodyPr/>
          <a:lstStyle/>
          <a:p>
            <a:r>
              <a:rPr lang="nb-NO" dirty="0" smtClean="0"/>
              <a:t>Hvor gammel er fokksnøen?</a:t>
            </a:r>
          </a:p>
          <a:p>
            <a:r>
              <a:rPr lang="nb-NO" dirty="0" smtClean="0"/>
              <a:t>Hvor tykt er fokksnølaget? Er det så tykt at det er usannsynlig å utløse noe lenger nede i snødekket?</a:t>
            </a:r>
          </a:p>
          <a:p>
            <a:r>
              <a:rPr lang="nb-NO" dirty="0" smtClean="0"/>
              <a:t>Hva ligger under fokksnøen? Utbredelse?</a:t>
            </a:r>
          </a:p>
          <a:p>
            <a:r>
              <a:rPr lang="nb-NO" dirty="0" smtClean="0"/>
              <a:t>Hvordan er den fordelt i terrenget?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Oppsummert </a:t>
            </a:r>
            <a:endParaRPr lang="nb-NO" dirty="0"/>
          </a:p>
        </p:txBody>
      </p:sp>
      <p:sp>
        <p:nvSpPr>
          <p:cNvPr id="3" name="Plassholder for innhold 2"/>
          <p:cNvSpPr>
            <a:spLocks noGrp="1"/>
          </p:cNvSpPr>
          <p:nvPr>
            <p:ph idx="1"/>
          </p:nvPr>
        </p:nvSpPr>
        <p:spPr/>
        <p:txBody>
          <a:bodyPr/>
          <a:lstStyle/>
          <a:p>
            <a:r>
              <a:rPr lang="nb-NO" dirty="0" smtClean="0"/>
              <a:t>Fersk vindtransportert (</a:t>
            </a:r>
            <a:r>
              <a:rPr lang="nb-NO" dirty="0" err="1" smtClean="0"/>
              <a:t>vts</a:t>
            </a:r>
            <a:r>
              <a:rPr lang="nb-NO" dirty="0" smtClean="0"/>
              <a:t>) snø er alltid tørr og bundet, kan være både myk og hard</a:t>
            </a:r>
          </a:p>
          <a:p>
            <a:r>
              <a:rPr lang="nb-NO" dirty="0" smtClean="0"/>
              <a:t>Stabiliserer seg inne 1-2 dager dersom den ikke ligger over et utpreget svakt lag</a:t>
            </a:r>
          </a:p>
          <a:p>
            <a:r>
              <a:rPr lang="nb-NO" dirty="0" smtClean="0"/>
              <a:t>Bruddet skjer i sjiktovergangen </a:t>
            </a:r>
            <a:r>
              <a:rPr lang="nb-NO" dirty="0" err="1" smtClean="0"/>
              <a:t>vts</a:t>
            </a:r>
            <a:r>
              <a:rPr lang="nb-NO" dirty="0" smtClean="0"/>
              <a:t>-gammel snø, </a:t>
            </a:r>
            <a:r>
              <a:rPr lang="nb-NO" dirty="0" err="1" smtClean="0"/>
              <a:t>vts</a:t>
            </a:r>
            <a:r>
              <a:rPr lang="nb-NO" dirty="0" smtClean="0"/>
              <a:t>– nysnø eller lenger nede i snødekket</a:t>
            </a:r>
          </a:p>
          <a:p>
            <a:r>
              <a:rPr lang="nb-NO" dirty="0" smtClean="0"/>
              <a:t>For at </a:t>
            </a:r>
            <a:r>
              <a:rPr lang="nb-NO" dirty="0" err="1" smtClean="0"/>
              <a:t>vts</a:t>
            </a:r>
            <a:r>
              <a:rPr lang="nb-NO" dirty="0" smtClean="0"/>
              <a:t> skal dannes må vi både ha vind og snø som lar seg forflytte. </a:t>
            </a:r>
          </a:p>
          <a:p>
            <a:r>
              <a:rPr lang="nb-NO" dirty="0" smtClean="0"/>
              <a:t>Finnes i </a:t>
            </a:r>
            <a:r>
              <a:rPr lang="nb-NO" dirty="0" err="1" smtClean="0"/>
              <a:t>leområder</a:t>
            </a:r>
            <a:r>
              <a:rPr lang="nb-NO" dirty="0" smtClean="0"/>
              <a:t>. Skredfaren kan variere mye innen ett lite område</a:t>
            </a:r>
          </a:p>
          <a:p>
            <a:pPr>
              <a:buNone/>
            </a:pPr>
            <a:endParaRPr lang="nb-NO" dirty="0" smtClean="0"/>
          </a:p>
          <a:p>
            <a:endParaRPr lang="nb-NO"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Smelteriller</a:t>
            </a:r>
            <a:endParaRPr lang="nb-NO" dirty="0"/>
          </a:p>
        </p:txBody>
      </p:sp>
      <p:sp>
        <p:nvSpPr>
          <p:cNvPr id="3" name="Plassholder for innhold 2"/>
          <p:cNvSpPr>
            <a:spLocks noGrp="1"/>
          </p:cNvSpPr>
          <p:nvPr>
            <p:ph sz="half" idx="1"/>
          </p:nvPr>
        </p:nvSpPr>
        <p:spPr>
          <a:xfrm>
            <a:off x="35496" y="1340768"/>
            <a:ext cx="4171950" cy="4060825"/>
          </a:xfrm>
        </p:spPr>
        <p:txBody>
          <a:bodyPr/>
          <a:lstStyle/>
          <a:p>
            <a:pPr>
              <a:buNone/>
            </a:pPr>
            <a:r>
              <a:rPr lang="nb-NO" sz="2000" dirty="0" smtClean="0"/>
              <a:t>Er lett å gjenkjenne på</a:t>
            </a:r>
          </a:p>
          <a:p>
            <a:pPr>
              <a:buNone/>
            </a:pPr>
            <a:r>
              <a:rPr lang="nb-NO" sz="2000" dirty="0" smtClean="0"/>
              <a:t> grunn av de karakteristiske</a:t>
            </a:r>
          </a:p>
          <a:p>
            <a:pPr>
              <a:buNone/>
            </a:pPr>
            <a:r>
              <a:rPr lang="nb-NO" sz="2000" dirty="0" smtClean="0"/>
              <a:t> formasjonene på snøoverflaten.  </a:t>
            </a:r>
            <a:endParaRPr lang="nb-NO" sz="2000" dirty="0">
              <a:solidFill>
                <a:srgbClr val="FF0000"/>
              </a:solidFill>
            </a:endParaRPr>
          </a:p>
        </p:txBody>
      </p:sp>
      <p:pic>
        <p:nvPicPr>
          <p:cNvPr id="6" name="Plassholder for innhold 5" descr="smelteriller.jpg"/>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3779912" y="404664"/>
            <a:ext cx="5274295" cy="3955721"/>
          </a:xfrm>
        </p:spPr>
      </p:pic>
      <p:pic>
        <p:nvPicPr>
          <p:cNvPr id="8" name="Bilde 7" descr="Smelteomvandling.jpg"/>
          <p:cNvPicPr>
            <a:picLocks noChangeAspect="1"/>
          </p:cNvPicPr>
          <p:nvPr/>
        </p:nvPicPr>
        <p:blipFill>
          <a:blip r:embed="rId4" cstate="print"/>
          <a:stretch>
            <a:fillRect/>
          </a:stretch>
        </p:blipFill>
        <p:spPr>
          <a:xfrm>
            <a:off x="1657350" y="4509120"/>
            <a:ext cx="5829300" cy="16764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436727" y="301625"/>
            <a:ext cx="8065827" cy="1143000"/>
          </a:xfrm>
        </p:spPr>
        <p:txBody>
          <a:bodyPr/>
          <a:lstStyle/>
          <a:p>
            <a:r>
              <a:rPr lang="nb-NO" sz="2800" dirty="0" smtClean="0"/>
              <a:t>Input data til skredvarslingen har ulike nivåer</a:t>
            </a:r>
            <a:endParaRPr lang="nb-NO" sz="2800" dirty="0"/>
          </a:p>
        </p:txBody>
      </p:sp>
      <p:graphicFrame>
        <p:nvGraphicFramePr>
          <p:cNvPr id="1027" name="Object 3"/>
          <p:cNvGraphicFramePr>
            <a:graphicFrameLocks noChangeAspect="1"/>
          </p:cNvGraphicFramePr>
          <p:nvPr/>
        </p:nvGraphicFramePr>
        <p:xfrm>
          <a:off x="447063" y="1843089"/>
          <a:ext cx="8062511" cy="3100386"/>
        </p:xfrm>
        <a:graphic>
          <a:graphicData uri="http://schemas.openxmlformats.org/presentationml/2006/ole">
            <mc:AlternateContent xmlns:mc="http://schemas.openxmlformats.org/markup-compatibility/2006">
              <mc:Choice xmlns:v="urn:schemas-microsoft-com:vml" Requires="v">
                <p:oleObj spid="_x0000_s19471" name="Dokument" r:id="rId5" imgW="5093353" imgH="1959550" progId="Word.Document.12">
                  <p:embed/>
                </p:oleObj>
              </mc:Choice>
              <mc:Fallback>
                <p:oleObj name="Dokument" r:id="rId5" imgW="5093353" imgH="1959550" progId="Word.Document.12">
                  <p:embed/>
                  <p:pic>
                    <p:nvPicPr>
                      <p:cNvPr id="10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063" y="1843089"/>
                        <a:ext cx="8062511" cy="310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p:cNvSpPr txBox="1"/>
          <p:nvPr/>
        </p:nvSpPr>
        <p:spPr>
          <a:xfrm>
            <a:off x="423080" y="4667534"/>
            <a:ext cx="3099695" cy="369332"/>
          </a:xfrm>
          <a:prstGeom prst="rect">
            <a:avLst/>
          </a:prstGeom>
          <a:noFill/>
        </p:spPr>
        <p:txBody>
          <a:bodyPr wrap="none" rtlCol="0">
            <a:spAutoFit/>
          </a:bodyPr>
          <a:lstStyle/>
          <a:p>
            <a:r>
              <a:rPr lang="en-US" dirty="0" err="1" smtClean="0"/>
              <a:t>Fra</a:t>
            </a:r>
            <a:r>
              <a:rPr lang="en-US" dirty="0" smtClean="0"/>
              <a:t> Ed La </a:t>
            </a:r>
            <a:r>
              <a:rPr lang="en-US" dirty="0" err="1" smtClean="0"/>
              <a:t>Chapelle</a:t>
            </a:r>
            <a:r>
              <a:rPr lang="en-US" dirty="0" smtClean="0"/>
              <a:t>, 1980</a:t>
            </a:r>
            <a:endParaRPr lang="en-US" dirty="0"/>
          </a:p>
        </p:txBody>
      </p:sp>
      <p:sp>
        <p:nvSpPr>
          <p:cNvPr id="6" name="Ellipse 5"/>
          <p:cNvSpPr/>
          <p:nvPr/>
        </p:nvSpPr>
        <p:spPr>
          <a:xfrm>
            <a:off x="4572000" y="1268760"/>
            <a:ext cx="3888432" cy="21602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smtClean="0"/>
              <a:t>Felles for alle tegn i terrenget</a:t>
            </a:r>
            <a:endParaRPr lang="nb-NO" dirty="0"/>
          </a:p>
        </p:txBody>
      </p:sp>
      <p:sp>
        <p:nvSpPr>
          <p:cNvPr id="8" name="Plassholder for innhold 7"/>
          <p:cNvSpPr>
            <a:spLocks noGrp="1"/>
          </p:cNvSpPr>
          <p:nvPr>
            <p:ph idx="1"/>
          </p:nvPr>
        </p:nvSpPr>
        <p:spPr/>
        <p:txBody>
          <a:bodyPr/>
          <a:lstStyle/>
          <a:p>
            <a:pPr>
              <a:buFontTx/>
              <a:buChar char="-"/>
            </a:pPr>
            <a:r>
              <a:rPr lang="en-US" dirty="0" err="1" smtClean="0"/>
              <a:t>Beste</a:t>
            </a:r>
            <a:r>
              <a:rPr lang="en-US" dirty="0" smtClean="0"/>
              <a:t> og </a:t>
            </a:r>
            <a:r>
              <a:rPr lang="en-US" dirty="0" err="1" smtClean="0"/>
              <a:t>viktigste</a:t>
            </a:r>
            <a:r>
              <a:rPr lang="en-US" dirty="0" smtClean="0"/>
              <a:t> </a:t>
            </a:r>
            <a:r>
              <a:rPr lang="en-US" dirty="0" err="1" smtClean="0"/>
              <a:t>informasjon</a:t>
            </a:r>
            <a:r>
              <a:rPr lang="en-US" dirty="0" smtClean="0"/>
              <a:t> </a:t>
            </a:r>
            <a:r>
              <a:rPr lang="en-US" dirty="0" err="1" smtClean="0"/>
              <a:t>som</a:t>
            </a:r>
            <a:r>
              <a:rPr lang="en-US" dirty="0" smtClean="0"/>
              <a:t> vi </a:t>
            </a:r>
            <a:r>
              <a:rPr lang="en-US" dirty="0" err="1" smtClean="0"/>
              <a:t>kan</a:t>
            </a:r>
            <a:r>
              <a:rPr lang="en-US" dirty="0" smtClean="0"/>
              <a:t> </a:t>
            </a:r>
            <a:r>
              <a:rPr lang="en-US" dirty="0" err="1" smtClean="0"/>
              <a:t>få</a:t>
            </a:r>
            <a:endParaRPr lang="en-US" dirty="0" smtClean="0"/>
          </a:p>
          <a:p>
            <a:pPr>
              <a:buFontTx/>
              <a:buChar char="-"/>
            </a:pPr>
            <a:r>
              <a:rPr lang="en-US" dirty="0" err="1" smtClean="0"/>
              <a:t>Informasjonen</a:t>
            </a:r>
            <a:r>
              <a:rPr lang="en-US" dirty="0" smtClean="0"/>
              <a:t> </a:t>
            </a:r>
            <a:r>
              <a:rPr lang="en-US" dirty="0" err="1" smtClean="0"/>
              <a:t>om</a:t>
            </a:r>
            <a:r>
              <a:rPr lang="en-US" dirty="0" smtClean="0"/>
              <a:t> </a:t>
            </a:r>
            <a:r>
              <a:rPr lang="en-US" dirty="0" err="1" smtClean="0"/>
              <a:t>snøens</a:t>
            </a:r>
            <a:r>
              <a:rPr lang="en-US" dirty="0" smtClean="0"/>
              <a:t> </a:t>
            </a:r>
            <a:r>
              <a:rPr lang="en-US" dirty="0" err="1" smtClean="0"/>
              <a:t>aktuelle</a:t>
            </a:r>
            <a:r>
              <a:rPr lang="en-US" dirty="0" smtClean="0"/>
              <a:t> </a:t>
            </a:r>
            <a:r>
              <a:rPr lang="en-US" dirty="0" err="1" smtClean="0"/>
              <a:t>tilstand</a:t>
            </a:r>
            <a:endParaRPr lang="en-US" dirty="0" smtClean="0"/>
          </a:p>
          <a:p>
            <a:pPr>
              <a:buFontTx/>
              <a:buChar char="-"/>
            </a:pPr>
            <a:r>
              <a:rPr lang="en-US" dirty="0" err="1" smtClean="0"/>
              <a:t>Spesielt</a:t>
            </a:r>
            <a:r>
              <a:rPr lang="en-US" dirty="0" smtClean="0"/>
              <a:t> </a:t>
            </a:r>
            <a:r>
              <a:rPr lang="en-US" dirty="0" err="1" smtClean="0"/>
              <a:t>viktig</a:t>
            </a:r>
            <a:r>
              <a:rPr lang="en-US" dirty="0" smtClean="0"/>
              <a:t> for lave </a:t>
            </a:r>
            <a:r>
              <a:rPr lang="en-US" dirty="0" err="1" smtClean="0"/>
              <a:t>faregrader</a:t>
            </a:r>
            <a:endParaRPr lang="en-US" dirty="0" smtClean="0"/>
          </a:p>
          <a:p>
            <a:pPr>
              <a:buFontTx/>
              <a:buChar char="-"/>
            </a:pPr>
            <a:r>
              <a:rPr lang="en-US" dirty="0" smtClean="0"/>
              <a:t>Super </a:t>
            </a:r>
            <a:r>
              <a:rPr lang="en-US" dirty="0" err="1" smtClean="0"/>
              <a:t>fersk</a:t>
            </a:r>
            <a:r>
              <a:rPr lang="en-US" dirty="0" smtClean="0"/>
              <a:t> </a:t>
            </a:r>
            <a:r>
              <a:rPr lang="en-US" dirty="0" err="1" smtClean="0"/>
              <a:t>vare</a:t>
            </a:r>
            <a:endParaRPr lang="en-US" dirty="0" smtClean="0"/>
          </a:p>
          <a:p>
            <a:pPr>
              <a:buFontTx/>
              <a:buChar char="-"/>
            </a:pPr>
            <a:r>
              <a:rPr lang="en-US" dirty="0" err="1" smtClean="0"/>
              <a:t>Fravær</a:t>
            </a:r>
            <a:r>
              <a:rPr lang="en-US" dirty="0" smtClean="0"/>
              <a:t> </a:t>
            </a:r>
            <a:r>
              <a:rPr lang="en-US" dirty="0" err="1" smtClean="0"/>
              <a:t>av</a:t>
            </a:r>
            <a:r>
              <a:rPr lang="en-US" dirty="0" smtClean="0"/>
              <a:t> </a:t>
            </a:r>
            <a:r>
              <a:rPr lang="en-US" dirty="0" err="1" smtClean="0"/>
              <a:t>tegn</a:t>
            </a:r>
            <a:r>
              <a:rPr lang="en-US" dirty="0" smtClean="0"/>
              <a:t> og </a:t>
            </a:r>
            <a:r>
              <a:rPr lang="en-US" dirty="0" err="1" smtClean="0"/>
              <a:t>tegn</a:t>
            </a:r>
            <a:r>
              <a:rPr lang="en-US" dirty="0" smtClean="0"/>
              <a:t> </a:t>
            </a:r>
            <a:r>
              <a:rPr lang="en-US" dirty="0" err="1" smtClean="0"/>
              <a:t>på</a:t>
            </a:r>
            <a:r>
              <a:rPr lang="en-US" dirty="0" smtClean="0"/>
              <a:t> </a:t>
            </a:r>
            <a:r>
              <a:rPr lang="en-US" dirty="0" err="1" smtClean="0"/>
              <a:t>stabilitet</a:t>
            </a:r>
            <a:r>
              <a:rPr lang="en-US" dirty="0" smtClean="0"/>
              <a:t> </a:t>
            </a:r>
            <a:r>
              <a:rPr lang="en-US" dirty="0" err="1" smtClean="0"/>
              <a:t>er</a:t>
            </a:r>
            <a:r>
              <a:rPr lang="en-US" dirty="0" smtClean="0"/>
              <a:t> like </a:t>
            </a:r>
            <a:r>
              <a:rPr lang="en-US" dirty="0" err="1" smtClean="0"/>
              <a:t>viktig</a:t>
            </a:r>
            <a:r>
              <a:rPr lang="en-US" dirty="0" smtClean="0"/>
              <a:t> å </a:t>
            </a:r>
            <a:r>
              <a:rPr lang="en-US" dirty="0" err="1" smtClean="0"/>
              <a:t>formidle</a:t>
            </a:r>
            <a:r>
              <a:rPr lang="en-US" dirty="0" smtClean="0"/>
              <a:t> </a:t>
            </a:r>
          </a:p>
          <a:p>
            <a:endParaRPr lang="nb-NO"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smtClean="0"/>
              <a:t>Ingen </a:t>
            </a:r>
            <a:r>
              <a:rPr lang="en-US" dirty="0" err="1" smtClean="0"/>
              <a:t>faretegn</a:t>
            </a:r>
            <a:endParaRPr lang="en-US" dirty="0"/>
          </a:p>
        </p:txBody>
      </p:sp>
      <p:sp>
        <p:nvSpPr>
          <p:cNvPr id="3" name="Plassholder for innhold 2"/>
          <p:cNvSpPr>
            <a:spLocks noGrp="1"/>
          </p:cNvSpPr>
          <p:nvPr>
            <p:ph sz="half" idx="1"/>
          </p:nvPr>
        </p:nvSpPr>
        <p:spPr/>
        <p:txBody>
          <a:bodyPr/>
          <a:lstStyle/>
          <a:p>
            <a:r>
              <a:rPr lang="en-US" dirty="0" err="1" smtClean="0"/>
              <a:t>Bidrar</a:t>
            </a:r>
            <a:r>
              <a:rPr lang="en-US" dirty="0" smtClean="0"/>
              <a:t> </a:t>
            </a:r>
            <a:r>
              <a:rPr lang="en-US" dirty="0" err="1" smtClean="0"/>
              <a:t>til</a:t>
            </a:r>
            <a:r>
              <a:rPr lang="en-US" dirty="0" smtClean="0"/>
              <a:t> å </a:t>
            </a:r>
            <a:r>
              <a:rPr lang="en-US" dirty="0" err="1" smtClean="0"/>
              <a:t>bekrefte</a:t>
            </a:r>
            <a:r>
              <a:rPr lang="en-US" dirty="0" smtClean="0"/>
              <a:t> </a:t>
            </a:r>
            <a:r>
              <a:rPr lang="en-US" dirty="0" err="1" smtClean="0"/>
              <a:t>faregrad</a:t>
            </a:r>
            <a:r>
              <a:rPr lang="en-US" dirty="0" smtClean="0"/>
              <a:t>, </a:t>
            </a:r>
            <a:r>
              <a:rPr lang="en-US" dirty="0" err="1" smtClean="0"/>
              <a:t>ev</a:t>
            </a:r>
            <a:r>
              <a:rPr lang="en-US" dirty="0" smtClean="0"/>
              <a:t> </a:t>
            </a:r>
            <a:r>
              <a:rPr lang="en-US" dirty="0" err="1" smtClean="0"/>
              <a:t>senke</a:t>
            </a:r>
            <a:r>
              <a:rPr lang="en-US" dirty="0" smtClean="0"/>
              <a:t> </a:t>
            </a:r>
            <a:r>
              <a:rPr lang="en-US" dirty="0" err="1" smtClean="0"/>
              <a:t>faregrad</a:t>
            </a:r>
            <a:endParaRPr lang="en-US" dirty="0" smtClean="0"/>
          </a:p>
          <a:p>
            <a:r>
              <a:rPr lang="en-US" dirty="0" err="1" smtClean="0"/>
              <a:t>Presiser</a:t>
            </a:r>
            <a:r>
              <a:rPr lang="en-US" dirty="0" smtClean="0"/>
              <a:t> om du </a:t>
            </a:r>
            <a:r>
              <a:rPr lang="en-US" dirty="0" err="1" smtClean="0"/>
              <a:t>har</a:t>
            </a:r>
            <a:r>
              <a:rPr lang="en-US" dirty="0" smtClean="0"/>
              <a:t> </a:t>
            </a:r>
            <a:r>
              <a:rPr lang="en-US" dirty="0" err="1" smtClean="0"/>
              <a:t>sikt</a:t>
            </a:r>
            <a:r>
              <a:rPr lang="en-US" dirty="0" smtClean="0"/>
              <a:t> </a:t>
            </a:r>
            <a:r>
              <a:rPr lang="en-US" dirty="0" err="1" smtClean="0"/>
              <a:t>og</a:t>
            </a:r>
            <a:r>
              <a:rPr lang="en-US" dirty="0" smtClean="0"/>
              <a:t> </a:t>
            </a:r>
            <a:r>
              <a:rPr lang="en-US" dirty="0" err="1" smtClean="0"/>
              <a:t>hvilke</a:t>
            </a:r>
            <a:r>
              <a:rPr lang="en-US" dirty="0" smtClean="0"/>
              <a:t> </a:t>
            </a:r>
            <a:r>
              <a:rPr lang="en-US" dirty="0" err="1" smtClean="0"/>
              <a:t>områder</a:t>
            </a:r>
            <a:r>
              <a:rPr lang="en-US" dirty="0" smtClean="0"/>
              <a:t> du </a:t>
            </a:r>
            <a:r>
              <a:rPr lang="en-US" dirty="0" err="1" smtClean="0"/>
              <a:t>har</a:t>
            </a:r>
            <a:r>
              <a:rPr lang="en-US" dirty="0" smtClean="0"/>
              <a:t> </a:t>
            </a:r>
            <a:r>
              <a:rPr lang="en-US" dirty="0" err="1" smtClean="0"/>
              <a:t>oversikt</a:t>
            </a:r>
            <a:r>
              <a:rPr lang="en-US" dirty="0" smtClean="0"/>
              <a:t> over</a:t>
            </a:r>
          </a:p>
          <a:p>
            <a:endParaRPr lang="en-US" dirty="0" smtClean="0"/>
          </a:p>
        </p:txBody>
      </p:sp>
      <p:pic>
        <p:nvPicPr>
          <p:cNvPr id="7" name="Plassholder for innhold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716016" y="116632"/>
            <a:ext cx="4032126" cy="6048190"/>
          </a:xfrm>
        </p:spPr>
      </p:pic>
    </p:spTree>
    <p:extLst>
      <p:ext uri="{BB962C8B-B14F-4D97-AF65-F5344CB8AC3E}">
        <p14:creationId xmlns:p14="http://schemas.microsoft.com/office/powerpoint/2010/main" val="2337683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smtClean="0"/>
              <a:t>Ferske skred</a:t>
            </a:r>
            <a:endParaRPr lang="nb-NO" dirty="0"/>
          </a:p>
        </p:txBody>
      </p:sp>
      <p:sp>
        <p:nvSpPr>
          <p:cNvPr id="8" name="Plassholder for innhold 7"/>
          <p:cNvSpPr>
            <a:spLocks noGrp="1"/>
          </p:cNvSpPr>
          <p:nvPr>
            <p:ph sz="half" idx="1"/>
          </p:nvPr>
        </p:nvSpPr>
        <p:spPr/>
        <p:txBody>
          <a:bodyPr/>
          <a:lstStyle/>
          <a:p>
            <a:pPr>
              <a:buNone/>
            </a:pPr>
            <a:r>
              <a:rPr lang="nb-NO" dirty="0" smtClean="0"/>
              <a:t>	Faretegn er naturens måte å fortelle oss at forholdene ligger til rette for skred. Det tydeligste tegnet av dem alle er ferske skred</a:t>
            </a:r>
          </a:p>
          <a:p>
            <a:pPr>
              <a:buNone/>
            </a:pPr>
            <a:endParaRPr lang="nb-NO" dirty="0"/>
          </a:p>
        </p:txBody>
      </p:sp>
      <p:pic>
        <p:nvPicPr>
          <p:cNvPr id="12" name="Plassholder for innhold 11" descr="ådne 7 fjell liten.jpg"/>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648200" y="2066131"/>
            <a:ext cx="4171950" cy="3128963"/>
          </a:xfrm>
        </p:spPr>
      </p:pic>
      <p:sp>
        <p:nvSpPr>
          <p:cNvPr id="13" name="TekstSylinder 12"/>
          <p:cNvSpPr txBox="1"/>
          <p:nvPr/>
        </p:nvSpPr>
        <p:spPr>
          <a:xfrm>
            <a:off x="8028384" y="4941748"/>
            <a:ext cx="936104" cy="215444"/>
          </a:xfrm>
          <a:prstGeom prst="rect">
            <a:avLst/>
          </a:prstGeom>
          <a:noFill/>
        </p:spPr>
        <p:txBody>
          <a:bodyPr wrap="square" rtlCol="0">
            <a:spAutoFit/>
          </a:bodyPr>
          <a:lstStyle/>
          <a:p>
            <a:r>
              <a:rPr lang="nb-NO" sz="800" dirty="0" smtClean="0"/>
              <a:t>Ådne Olsrud</a:t>
            </a:r>
            <a:endParaRPr lang="nb-NO" sz="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Skredtyper</a:t>
            </a:r>
            <a:endParaRPr lang="nb-NO" dirty="0"/>
          </a:p>
        </p:txBody>
      </p:sp>
      <p:sp>
        <p:nvSpPr>
          <p:cNvPr id="3" name="Plassholder for tekst 2"/>
          <p:cNvSpPr>
            <a:spLocks noGrp="1"/>
          </p:cNvSpPr>
          <p:nvPr>
            <p:ph type="body" idx="1"/>
          </p:nvPr>
        </p:nvSpPr>
        <p:spPr/>
        <p:txBody>
          <a:bodyPr/>
          <a:lstStyle/>
          <a:p>
            <a:r>
              <a:rPr lang="nb-NO" dirty="0" smtClean="0"/>
              <a:t>Løssnøskred	</a:t>
            </a:r>
            <a:endParaRPr lang="nb-NO" dirty="0"/>
          </a:p>
        </p:txBody>
      </p:sp>
      <p:sp>
        <p:nvSpPr>
          <p:cNvPr id="5" name="Plassholder for tekst 4"/>
          <p:cNvSpPr>
            <a:spLocks noGrp="1"/>
          </p:cNvSpPr>
          <p:nvPr>
            <p:ph type="body" sz="quarter" idx="3"/>
          </p:nvPr>
        </p:nvSpPr>
        <p:spPr/>
        <p:txBody>
          <a:bodyPr>
            <a:normAutofit/>
          </a:bodyPr>
          <a:lstStyle/>
          <a:p>
            <a:r>
              <a:rPr lang="nb-NO" dirty="0" smtClean="0"/>
              <a:t>Flakskred</a:t>
            </a:r>
            <a:endParaRPr lang="nb-NO" dirty="0"/>
          </a:p>
        </p:txBody>
      </p:sp>
      <p:pic>
        <p:nvPicPr>
          <p:cNvPr id="12" name="Plassholder for innhold 11" descr="Lockerschnee-ausloesung04-CMYK.jpg"/>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1207600" y="2174875"/>
            <a:ext cx="2539388" cy="3951288"/>
          </a:xfrm>
        </p:spPr>
      </p:pic>
      <p:pic>
        <p:nvPicPr>
          <p:cNvPr id="15" name="Plassholder for innhold 14" descr="SLF017.jpg"/>
          <p:cNvPicPr>
            <a:picLocks noGrp="1" noChangeAspect="1"/>
          </p:cNvPicPr>
          <p:nvPr>
            <p:ph sz="quarter" idx="4"/>
          </p:nvPr>
        </p:nvPicPr>
        <p:blipFill>
          <a:blip r:embed="rId4" cstate="email">
            <a:extLst>
              <a:ext uri="{28A0092B-C50C-407E-A947-70E740481C1C}">
                <a14:useLocalDpi xmlns:a14="http://schemas.microsoft.com/office/drawing/2010/main"/>
              </a:ext>
            </a:extLst>
          </a:blip>
          <a:stretch>
            <a:fillRect/>
          </a:stretch>
        </p:blipFill>
        <p:spPr>
          <a:xfrm>
            <a:off x="5378009" y="2174875"/>
            <a:ext cx="2575807" cy="3951288"/>
          </a:xfrm>
        </p:spPr>
      </p:pic>
      <p:sp>
        <p:nvSpPr>
          <p:cNvPr id="16" name="TekstSylinder 15"/>
          <p:cNvSpPr txBox="1"/>
          <p:nvPr/>
        </p:nvSpPr>
        <p:spPr>
          <a:xfrm>
            <a:off x="3347864" y="5919083"/>
            <a:ext cx="576064" cy="246221"/>
          </a:xfrm>
          <a:prstGeom prst="rect">
            <a:avLst/>
          </a:prstGeom>
          <a:noFill/>
        </p:spPr>
        <p:txBody>
          <a:bodyPr wrap="square" rtlCol="0">
            <a:spAutoFit/>
          </a:bodyPr>
          <a:lstStyle/>
          <a:p>
            <a:r>
              <a:rPr lang="nb-NO" sz="1000" dirty="0" smtClean="0"/>
              <a:t>SLF</a:t>
            </a:r>
            <a:endParaRPr lang="nb-NO" sz="1000" dirty="0"/>
          </a:p>
        </p:txBody>
      </p:sp>
      <p:sp>
        <p:nvSpPr>
          <p:cNvPr id="17" name="TekstSylinder 16"/>
          <p:cNvSpPr txBox="1"/>
          <p:nvPr/>
        </p:nvSpPr>
        <p:spPr>
          <a:xfrm>
            <a:off x="7524328" y="5919083"/>
            <a:ext cx="576064" cy="246221"/>
          </a:xfrm>
          <a:prstGeom prst="rect">
            <a:avLst/>
          </a:prstGeom>
          <a:noFill/>
        </p:spPr>
        <p:txBody>
          <a:bodyPr wrap="square" rtlCol="0">
            <a:spAutoFit/>
          </a:bodyPr>
          <a:lstStyle/>
          <a:p>
            <a:r>
              <a:rPr lang="nb-NO" sz="1000" dirty="0" smtClean="0"/>
              <a:t>SLF</a:t>
            </a:r>
            <a:endParaRPr lang="nb-NO" sz="1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Flakskredhyppighet ved ulik faregrad </a:t>
            </a:r>
            <a:br>
              <a:rPr lang="nb-NO" dirty="0" smtClean="0"/>
            </a:br>
            <a:endParaRPr lang="nb-NO" sz="2800" dirty="0"/>
          </a:p>
        </p:txBody>
      </p:sp>
      <p:graphicFrame>
        <p:nvGraphicFramePr>
          <p:cNvPr id="6" name="Tabell 5"/>
          <p:cNvGraphicFramePr>
            <a:graphicFrameLocks noGrp="1"/>
          </p:cNvGraphicFramePr>
          <p:nvPr/>
        </p:nvGraphicFramePr>
        <p:xfrm>
          <a:off x="467544" y="980728"/>
          <a:ext cx="8280920" cy="5125585"/>
        </p:xfrm>
        <a:graphic>
          <a:graphicData uri="http://schemas.openxmlformats.org/drawingml/2006/table">
            <a:tbl>
              <a:tblPr/>
              <a:tblGrid>
                <a:gridCol w="2125968">
                  <a:extLst>
                    <a:ext uri="{9D8B030D-6E8A-4147-A177-3AD203B41FA5}">
                      <a16:colId xmlns="" xmlns:a16="http://schemas.microsoft.com/office/drawing/2014/main" val="20000"/>
                    </a:ext>
                  </a:extLst>
                </a:gridCol>
                <a:gridCol w="2106827">
                  <a:extLst>
                    <a:ext uri="{9D8B030D-6E8A-4147-A177-3AD203B41FA5}">
                      <a16:colId xmlns="" xmlns:a16="http://schemas.microsoft.com/office/drawing/2014/main" val="20001"/>
                    </a:ext>
                  </a:extLst>
                </a:gridCol>
                <a:gridCol w="1883869">
                  <a:extLst>
                    <a:ext uri="{9D8B030D-6E8A-4147-A177-3AD203B41FA5}">
                      <a16:colId xmlns="" xmlns:a16="http://schemas.microsoft.com/office/drawing/2014/main" val="20002"/>
                    </a:ext>
                  </a:extLst>
                </a:gridCol>
                <a:gridCol w="2164256">
                  <a:extLst>
                    <a:ext uri="{9D8B030D-6E8A-4147-A177-3AD203B41FA5}">
                      <a16:colId xmlns="" xmlns:a16="http://schemas.microsoft.com/office/drawing/2014/main" val="20003"/>
                    </a:ext>
                  </a:extLst>
                </a:gridCol>
              </a:tblGrid>
              <a:tr h="919345">
                <a:tc>
                  <a:txBody>
                    <a:bodyPr/>
                    <a:lstStyle/>
                    <a:p>
                      <a:pPr>
                        <a:lnSpc>
                          <a:spcPct val="115000"/>
                        </a:lnSpc>
                        <a:spcAft>
                          <a:spcPts val="0"/>
                        </a:spcAft>
                      </a:pPr>
                      <a:r>
                        <a:rPr lang="nb-NO" sz="1200" dirty="0">
                          <a:latin typeface="Calibri"/>
                          <a:ea typeface="Calibri"/>
                          <a:cs typeface="Times New Roman"/>
                        </a:rPr>
                        <a:t>-sjelden</a:t>
                      </a:r>
                    </a:p>
                    <a:p>
                      <a:pPr>
                        <a:lnSpc>
                          <a:spcPct val="115000"/>
                        </a:lnSpc>
                        <a:spcAft>
                          <a:spcPts val="0"/>
                        </a:spcAft>
                      </a:pPr>
                      <a:r>
                        <a:rPr lang="nb-NO" sz="1200" dirty="0">
                          <a:latin typeface="Calibri"/>
                          <a:ea typeface="Calibri"/>
                          <a:cs typeface="Times New Roman"/>
                        </a:rPr>
                        <a:t>-enkelte</a:t>
                      </a:r>
                    </a:p>
                    <a:p>
                      <a:pPr>
                        <a:lnSpc>
                          <a:spcPct val="115000"/>
                        </a:lnSpc>
                        <a:spcAft>
                          <a:spcPts val="0"/>
                        </a:spcAft>
                      </a:pPr>
                      <a:r>
                        <a:rPr lang="nb-NO" sz="1200" dirty="0">
                          <a:latin typeface="Calibri"/>
                          <a:ea typeface="Calibri"/>
                          <a:cs typeface="Times New Roman"/>
                        </a:rPr>
                        <a:t>-typisk</a:t>
                      </a:r>
                    </a:p>
                    <a:p>
                      <a:pPr>
                        <a:lnSpc>
                          <a:spcPct val="115000"/>
                        </a:lnSpc>
                        <a:spcAft>
                          <a:spcPts val="0"/>
                        </a:spcAft>
                      </a:pPr>
                      <a:r>
                        <a:rPr lang="nb-NO" sz="1200" dirty="0" err="1">
                          <a:latin typeface="Calibri"/>
                          <a:ea typeface="Calibri"/>
                          <a:cs typeface="Times New Roman"/>
                        </a:rPr>
                        <a:t>-hypppig</a:t>
                      </a:r>
                      <a:endParaRPr lang="nb-NO" sz="1200" dirty="0">
                        <a:latin typeface="Calibri"/>
                        <a:ea typeface="Calibri"/>
                        <a:cs typeface="Times New Roman"/>
                      </a:endParaRP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b-NO" sz="2400" b="1" dirty="0">
                          <a:latin typeface="Calibri"/>
                          <a:ea typeface="Calibri"/>
                          <a:cs typeface="Times New Roman"/>
                        </a:rPr>
                        <a:t>Kunstig utløste skred</a:t>
                      </a:r>
                      <a:endParaRPr lang="nb-NO" sz="2400" dirty="0">
                        <a:latin typeface="Calibri"/>
                        <a:ea typeface="Calibri"/>
                        <a:cs typeface="Times New Roman"/>
                      </a:endParaRP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b-NO" sz="2400" b="1" dirty="0">
                          <a:latin typeface="Calibri"/>
                          <a:ea typeface="Calibri"/>
                          <a:cs typeface="Times New Roman"/>
                        </a:rPr>
                        <a:t>Fjern-</a:t>
                      </a:r>
                      <a:endParaRPr lang="nb-NO" sz="2400" dirty="0">
                        <a:latin typeface="Calibri"/>
                        <a:ea typeface="Calibri"/>
                        <a:cs typeface="Times New Roman"/>
                      </a:endParaRPr>
                    </a:p>
                    <a:p>
                      <a:pPr>
                        <a:lnSpc>
                          <a:spcPct val="115000"/>
                        </a:lnSpc>
                        <a:spcAft>
                          <a:spcPts val="0"/>
                        </a:spcAft>
                      </a:pPr>
                      <a:r>
                        <a:rPr lang="nb-NO" sz="2400" b="1" dirty="0">
                          <a:latin typeface="Calibri"/>
                          <a:ea typeface="Calibri"/>
                          <a:cs typeface="Times New Roman"/>
                        </a:rPr>
                        <a:t>utløsning</a:t>
                      </a:r>
                      <a:endParaRPr lang="nb-NO" sz="2400" dirty="0">
                        <a:latin typeface="Calibri"/>
                        <a:ea typeface="Calibri"/>
                        <a:cs typeface="Times New Roman"/>
                      </a:endParaRP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b-NO" sz="2400" b="1" dirty="0">
                          <a:latin typeface="Calibri"/>
                          <a:ea typeface="Calibri"/>
                          <a:cs typeface="Times New Roman"/>
                        </a:rPr>
                        <a:t>Naturlig utløste skred</a:t>
                      </a:r>
                      <a:endParaRPr lang="nb-NO" sz="2400" dirty="0">
                        <a:latin typeface="Calibri"/>
                        <a:ea typeface="Calibri"/>
                        <a:cs typeface="Times New Roman"/>
                      </a:endParaRP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755808">
                <a:tc>
                  <a:txBody>
                    <a:bodyPr/>
                    <a:lstStyle/>
                    <a:p>
                      <a:pPr>
                        <a:lnSpc>
                          <a:spcPct val="115000"/>
                        </a:lnSpc>
                        <a:spcAft>
                          <a:spcPts val="0"/>
                        </a:spcAft>
                      </a:pPr>
                      <a:r>
                        <a:rPr lang="nb-NO" sz="2400">
                          <a:latin typeface="Calibri"/>
                          <a:ea typeface="Calibri"/>
                          <a:cs typeface="Times New Roman"/>
                        </a:rPr>
                        <a:t>Liten</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nb-NO" sz="2400">
                          <a:latin typeface="Calibri"/>
                          <a:ea typeface="Calibri"/>
                          <a:cs typeface="Times New Roman"/>
                        </a:rPr>
                        <a:t>Sjelden</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nb-NO" sz="2400" dirty="0">
                          <a:latin typeface="Calibri"/>
                          <a:ea typeface="Calibri"/>
                          <a:cs typeface="Times New Roman"/>
                        </a:rPr>
                        <a:t>Svært sjelden</a:t>
                      </a:r>
                    </a:p>
                    <a:p>
                      <a:pPr>
                        <a:lnSpc>
                          <a:spcPct val="115000"/>
                        </a:lnSpc>
                        <a:spcAft>
                          <a:spcPts val="0"/>
                        </a:spcAft>
                      </a:pPr>
                      <a:r>
                        <a:rPr lang="nb-NO" sz="2400" dirty="0">
                          <a:latin typeface="Calibri"/>
                          <a:ea typeface="Calibri"/>
                          <a:cs typeface="Times New Roman"/>
                        </a:rPr>
                        <a:t>(oftest små)</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nb-NO" sz="2400" dirty="0">
                          <a:latin typeface="Calibri"/>
                          <a:ea typeface="Calibri"/>
                          <a:cs typeface="Times New Roman"/>
                        </a:rPr>
                        <a:t>Sjelden</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1"/>
                  </a:ext>
                </a:extLst>
              </a:tr>
              <a:tr h="377903">
                <a:tc>
                  <a:txBody>
                    <a:bodyPr/>
                    <a:lstStyle/>
                    <a:p>
                      <a:pPr>
                        <a:lnSpc>
                          <a:spcPct val="115000"/>
                        </a:lnSpc>
                        <a:spcAft>
                          <a:spcPts val="0"/>
                        </a:spcAft>
                      </a:pPr>
                      <a:r>
                        <a:rPr lang="nb-NO" sz="2400">
                          <a:latin typeface="Calibri"/>
                          <a:ea typeface="Calibri"/>
                          <a:cs typeface="Times New Roman"/>
                        </a:rPr>
                        <a:t>Moderat</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nb-NO" sz="2400">
                          <a:latin typeface="Calibri"/>
                          <a:ea typeface="Calibri"/>
                          <a:cs typeface="Times New Roman"/>
                        </a:rPr>
                        <a:t>Enkelte</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nb-NO" sz="2400">
                          <a:latin typeface="Calibri"/>
                          <a:ea typeface="Calibri"/>
                          <a:cs typeface="Times New Roman"/>
                        </a:rPr>
                        <a:t>Sjelden</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nb-NO" sz="2400" dirty="0">
                          <a:latin typeface="Calibri"/>
                          <a:ea typeface="Calibri"/>
                          <a:cs typeface="Times New Roman"/>
                        </a:rPr>
                        <a:t>S</a:t>
                      </a:r>
                      <a:r>
                        <a:rPr lang="nb-NO" sz="2400" dirty="0" smtClean="0">
                          <a:latin typeface="Calibri"/>
                          <a:ea typeface="Calibri"/>
                          <a:cs typeface="Times New Roman"/>
                        </a:rPr>
                        <a:t>jelden</a:t>
                      </a:r>
                      <a:endParaRPr lang="nb-NO" sz="2400" dirty="0">
                        <a:latin typeface="Calibri"/>
                        <a:ea typeface="Calibri"/>
                        <a:cs typeface="Times New Roman"/>
                      </a:endParaRP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2"/>
                  </a:ext>
                </a:extLst>
              </a:tr>
              <a:tr h="755808">
                <a:tc>
                  <a:txBody>
                    <a:bodyPr/>
                    <a:lstStyle/>
                    <a:p>
                      <a:pPr>
                        <a:lnSpc>
                          <a:spcPct val="115000"/>
                        </a:lnSpc>
                        <a:spcAft>
                          <a:spcPts val="0"/>
                        </a:spcAft>
                      </a:pPr>
                      <a:r>
                        <a:rPr lang="nb-NO" sz="2400" dirty="0" smtClean="0">
                          <a:latin typeface="Calibri"/>
                          <a:ea typeface="Calibri"/>
                          <a:cs typeface="Times New Roman"/>
                        </a:rPr>
                        <a:t>Betydelig</a:t>
                      </a:r>
                      <a:endParaRPr lang="nb-NO" sz="2400" dirty="0">
                        <a:latin typeface="Calibri"/>
                        <a:ea typeface="Calibri"/>
                        <a:cs typeface="Times New Roman"/>
                      </a:endParaRP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r>
                        <a:rPr lang="nb-NO" sz="2400">
                          <a:latin typeface="Calibri"/>
                          <a:ea typeface="Calibri"/>
                          <a:cs typeface="Times New Roman"/>
                        </a:rPr>
                        <a:t>Typiskt </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r>
                        <a:rPr lang="nb-NO" sz="2400">
                          <a:latin typeface="Calibri"/>
                          <a:ea typeface="Calibri"/>
                          <a:cs typeface="Times New Roman"/>
                        </a:rPr>
                        <a:t>Enkelte til typisk</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r>
                        <a:rPr lang="nb-NO" sz="2400" dirty="0">
                          <a:latin typeface="Calibri"/>
                          <a:ea typeface="Calibri"/>
                          <a:cs typeface="Times New Roman"/>
                        </a:rPr>
                        <a:t>Enkelte til typisk</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3"/>
                  </a:ext>
                </a:extLst>
              </a:tr>
              <a:tr h="755808">
                <a:tc>
                  <a:txBody>
                    <a:bodyPr/>
                    <a:lstStyle/>
                    <a:p>
                      <a:pPr>
                        <a:lnSpc>
                          <a:spcPct val="115000"/>
                        </a:lnSpc>
                        <a:spcAft>
                          <a:spcPts val="0"/>
                        </a:spcAft>
                      </a:pPr>
                      <a:r>
                        <a:rPr lang="nb-NO" sz="2400">
                          <a:latin typeface="Calibri"/>
                          <a:ea typeface="Calibri"/>
                          <a:cs typeface="Times New Roman"/>
                        </a:rPr>
                        <a:t>Stor</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nb-NO" sz="2400">
                          <a:latin typeface="Calibri"/>
                          <a:ea typeface="Calibri"/>
                          <a:cs typeface="Times New Roman"/>
                        </a:rPr>
                        <a:t>Hyppig</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nb-NO" sz="2400">
                          <a:latin typeface="Calibri"/>
                          <a:ea typeface="Calibri"/>
                          <a:cs typeface="Times New Roman"/>
                        </a:rPr>
                        <a:t>Typisk</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nb-NO" sz="2400" dirty="0">
                          <a:latin typeface="Calibri"/>
                          <a:ea typeface="Calibri"/>
                          <a:cs typeface="Times New Roman"/>
                        </a:rPr>
                        <a:t>Typisk (til dels store)</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04"/>
                  </a:ext>
                </a:extLst>
              </a:tr>
              <a:tr h="755808">
                <a:tc>
                  <a:txBody>
                    <a:bodyPr/>
                    <a:lstStyle/>
                    <a:p>
                      <a:pPr>
                        <a:lnSpc>
                          <a:spcPct val="115000"/>
                        </a:lnSpc>
                        <a:spcAft>
                          <a:spcPts val="0"/>
                        </a:spcAft>
                      </a:pPr>
                      <a:r>
                        <a:rPr lang="nb-NO" sz="2400" dirty="0">
                          <a:latin typeface="Calibri"/>
                          <a:ea typeface="Calibri"/>
                          <a:cs typeface="Times New Roman"/>
                        </a:rPr>
                        <a:t>Meget stor</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nb-NO" sz="2400" dirty="0">
                          <a:latin typeface="Calibri"/>
                          <a:ea typeface="Calibri"/>
                          <a:cs typeface="Times New Roman"/>
                        </a:rPr>
                        <a:t>Hyppig </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nb-NO" sz="2400" dirty="0">
                          <a:latin typeface="Calibri"/>
                          <a:ea typeface="Calibri"/>
                          <a:cs typeface="Times New Roman"/>
                        </a:rPr>
                        <a:t>Hyppig</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nb-NO" sz="2400" dirty="0">
                          <a:latin typeface="Calibri"/>
                          <a:ea typeface="Calibri"/>
                          <a:cs typeface="Times New Roman"/>
                        </a:rPr>
                        <a:t>Hyppig</a:t>
                      </a:r>
                    </a:p>
                    <a:p>
                      <a:pPr>
                        <a:lnSpc>
                          <a:spcPct val="115000"/>
                        </a:lnSpc>
                        <a:spcAft>
                          <a:spcPts val="0"/>
                        </a:spcAft>
                      </a:pPr>
                      <a:r>
                        <a:rPr lang="nb-NO" sz="2400" dirty="0">
                          <a:latin typeface="Calibri"/>
                          <a:ea typeface="Calibri"/>
                          <a:cs typeface="Times New Roman"/>
                        </a:rPr>
                        <a:t>(ofte svært store)</a:t>
                      </a:r>
                    </a:p>
                  </a:txBody>
                  <a:tcPr marL="70884" marR="70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05"/>
                  </a:ext>
                </a:extLst>
              </a:tr>
            </a:tbl>
          </a:graphicData>
        </a:graphic>
      </p:graphicFrame>
      <p:sp>
        <p:nvSpPr>
          <p:cNvPr id="7" name="TekstSylinder 6"/>
          <p:cNvSpPr txBox="1"/>
          <p:nvPr/>
        </p:nvSpPr>
        <p:spPr>
          <a:xfrm>
            <a:off x="7956376" y="5805264"/>
            <a:ext cx="1008112" cy="246221"/>
          </a:xfrm>
          <a:prstGeom prst="rect">
            <a:avLst/>
          </a:prstGeom>
          <a:noFill/>
        </p:spPr>
        <p:txBody>
          <a:bodyPr wrap="square" rtlCol="0">
            <a:spAutoFit/>
          </a:bodyPr>
          <a:lstStyle/>
          <a:p>
            <a:r>
              <a:rPr lang="nb-NO" sz="1000" dirty="0" smtClean="0"/>
              <a:t>Kilde: SLF</a:t>
            </a:r>
            <a:endParaRPr lang="nb-NO" sz="1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sz="quarter"/>
          </p:nvPr>
        </p:nvSpPr>
        <p:spPr/>
        <p:txBody>
          <a:bodyPr/>
          <a:lstStyle/>
          <a:p>
            <a:r>
              <a:rPr lang="nb-NO" dirty="0" smtClean="0"/>
              <a:t>Størrelse, utbredelse, bratthet og omfang</a:t>
            </a:r>
            <a:endParaRPr lang="nb-NO" dirty="0"/>
          </a:p>
        </p:txBody>
      </p:sp>
      <p:pic>
        <p:nvPicPr>
          <p:cNvPr id="43013" name="Picture 5"/>
          <p:cNvPicPr>
            <a:picLocks noGrp="1" noChangeAspect="1" noChangeArrowheads="1"/>
          </p:cNvPicPr>
          <p:nvPr>
            <p:ph sz="quarter" idx="4"/>
          </p:nvPr>
        </p:nvPicPr>
        <p:blipFill>
          <a:blip r:embed="rId2" cstate="email">
            <a:extLst>
              <a:ext uri="{28A0092B-C50C-407E-A947-70E740481C1C}">
                <a14:useLocalDpi xmlns:a14="http://schemas.microsoft.com/office/drawing/2010/main"/>
              </a:ext>
            </a:extLst>
          </a:blip>
          <a:srcRect/>
          <a:stretch>
            <a:fillRect/>
          </a:stretch>
        </p:blipFill>
        <p:spPr bwMode="auto">
          <a:xfrm>
            <a:off x="4814758" y="3938588"/>
            <a:ext cx="3705484" cy="2187575"/>
          </a:xfrm>
          <a:prstGeom prst="rect">
            <a:avLst/>
          </a:prstGeom>
          <a:noFill/>
          <a:ln w="9525">
            <a:noFill/>
            <a:miter lim="800000"/>
            <a:headEnd/>
            <a:tailEnd/>
          </a:ln>
        </p:spPr>
      </p:pic>
      <p:pic>
        <p:nvPicPr>
          <p:cNvPr id="43014" name="Picture 6"/>
          <p:cNvPicPr>
            <a:picLocks noGrp="1" noChangeAspect="1" noChangeArrowheads="1"/>
          </p:cNvPicPr>
          <p:nvPr>
            <p:ph sz="quarter" idx="3"/>
          </p:nvPr>
        </p:nvPicPr>
        <p:blipFill>
          <a:blip r:embed="rId3" cstate="email">
            <a:extLst>
              <a:ext uri="{28A0092B-C50C-407E-A947-70E740481C1C}">
                <a14:useLocalDpi xmlns:a14="http://schemas.microsoft.com/office/drawing/2010/main"/>
              </a:ext>
            </a:extLst>
          </a:blip>
          <a:srcRect/>
          <a:stretch>
            <a:fillRect/>
          </a:stretch>
        </p:blipFill>
        <p:spPr bwMode="auto">
          <a:xfrm>
            <a:off x="628886" y="3938588"/>
            <a:ext cx="3695228" cy="2187575"/>
          </a:xfrm>
          <a:prstGeom prst="rect">
            <a:avLst/>
          </a:prstGeom>
          <a:noFill/>
          <a:ln w="9525">
            <a:noFill/>
            <a:miter lim="800000"/>
            <a:headEnd/>
            <a:tailEnd/>
          </a:ln>
        </p:spPr>
      </p:pic>
      <p:pic>
        <p:nvPicPr>
          <p:cNvPr id="43015" name="Picture 7"/>
          <p:cNvPicPr>
            <a:picLocks noGrp="1" noChangeAspect="1" noChangeArrowheads="1"/>
          </p:cNvPicPr>
          <p:nvPr>
            <p:ph sz="quarter" idx="2"/>
          </p:nvPr>
        </p:nvPicPr>
        <p:blipFill>
          <a:blip r:embed="rId4" cstate="email">
            <a:extLst>
              <a:ext uri="{28A0092B-C50C-407E-A947-70E740481C1C}">
                <a14:useLocalDpi xmlns:a14="http://schemas.microsoft.com/office/drawing/2010/main"/>
              </a:ext>
            </a:extLst>
          </a:blip>
          <a:srcRect/>
          <a:stretch>
            <a:fillRect/>
          </a:stretch>
        </p:blipFill>
        <p:spPr bwMode="auto">
          <a:xfrm>
            <a:off x="4796294" y="1600200"/>
            <a:ext cx="3742411" cy="2185988"/>
          </a:xfrm>
          <a:prstGeom prst="rect">
            <a:avLst/>
          </a:prstGeom>
          <a:noFill/>
          <a:ln w="9525">
            <a:noFill/>
            <a:miter lim="800000"/>
            <a:headEnd/>
            <a:tailEnd/>
          </a:ln>
        </p:spPr>
      </p:pic>
      <p:pic>
        <p:nvPicPr>
          <p:cNvPr id="43016" name="Picture 8"/>
          <p:cNvPicPr>
            <a:picLocks noGrp="1" noChangeAspect="1" noChangeArrowheads="1"/>
          </p:cNvPicPr>
          <p:nvPr>
            <p:ph sz="quarter" idx="1"/>
          </p:nvPr>
        </p:nvPicPr>
        <p:blipFill>
          <a:blip r:embed="rId5" cstate="email">
            <a:extLst>
              <a:ext uri="{28A0092B-C50C-407E-A947-70E740481C1C}">
                <a14:useLocalDpi xmlns:a14="http://schemas.microsoft.com/office/drawing/2010/main"/>
              </a:ext>
            </a:extLst>
          </a:blip>
          <a:srcRect/>
          <a:stretch>
            <a:fillRect/>
          </a:stretch>
        </p:blipFill>
        <p:spPr bwMode="auto">
          <a:xfrm>
            <a:off x="595331" y="1600200"/>
            <a:ext cx="3762338" cy="2185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Ny NVE tom">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Ny NVE tom</Template>
  <TotalTime>3049</TotalTime>
  <Words>2078</Words>
  <Application>Microsoft Office PowerPoint</Application>
  <PresentationFormat>Skjermfremvisning (4:3)</PresentationFormat>
  <Paragraphs>315</Paragraphs>
  <Slides>40</Slides>
  <Notes>25</Notes>
  <HiddenSlides>2</HiddenSlides>
  <MMClips>1</MMClips>
  <ScaleCrop>false</ScaleCrop>
  <HeadingPairs>
    <vt:vector size="8" baseType="variant">
      <vt:variant>
        <vt:lpstr>Brukte skrifter</vt:lpstr>
      </vt:variant>
      <vt:variant>
        <vt:i4>6</vt:i4>
      </vt:variant>
      <vt:variant>
        <vt:lpstr>Tema</vt:lpstr>
      </vt:variant>
      <vt:variant>
        <vt:i4>1</vt:i4>
      </vt:variant>
      <vt:variant>
        <vt:lpstr>Innebygde OLE-servere</vt:lpstr>
      </vt:variant>
      <vt:variant>
        <vt:i4>1</vt:i4>
      </vt:variant>
      <vt:variant>
        <vt:lpstr>Lysbildetitler</vt:lpstr>
      </vt:variant>
      <vt:variant>
        <vt:i4>40</vt:i4>
      </vt:variant>
    </vt:vector>
  </HeadingPairs>
  <TitlesOfParts>
    <vt:vector size="48" baseType="lpstr">
      <vt:lpstr>Arial Unicode MS</vt:lpstr>
      <vt:lpstr>Arial</vt:lpstr>
      <vt:lpstr>Calibri</vt:lpstr>
      <vt:lpstr>Helvetica</vt:lpstr>
      <vt:lpstr>Times New Roman</vt:lpstr>
      <vt:lpstr>Wingdings</vt:lpstr>
      <vt:lpstr>Ny NVE tom</vt:lpstr>
      <vt:lpstr>Dokument</vt:lpstr>
      <vt:lpstr>Tegn i terrenget</vt:lpstr>
      <vt:lpstr>Info om denne presentasjonen</vt:lpstr>
      <vt:lpstr>Innhold </vt:lpstr>
      <vt:lpstr>Input data til skredvarslingen har ulike nivåer</vt:lpstr>
      <vt:lpstr>Ingen faretegn</vt:lpstr>
      <vt:lpstr>Ferske skred</vt:lpstr>
      <vt:lpstr>Skredtyper</vt:lpstr>
      <vt:lpstr>Flakskredhyppighet ved ulik faregrad  </vt:lpstr>
      <vt:lpstr>Størrelse, utbredelse, bratthet og omfang</vt:lpstr>
      <vt:lpstr>Faregrad 1 er ikke null</vt:lpstr>
      <vt:lpstr>Skredstørrelser</vt:lpstr>
      <vt:lpstr>Prosesstenkning…. Har følgende faktorer betydning for utbredelsen og dannelsen av faretegnet?</vt:lpstr>
      <vt:lpstr>PowerPoint-presentasjon</vt:lpstr>
      <vt:lpstr>Hvilket skredproblem har vi og hva er årsaken?</vt:lpstr>
      <vt:lpstr>Oppsummert </vt:lpstr>
      <vt:lpstr>Drønn og skytende sprekker</vt:lpstr>
      <vt:lpstr>Hyppighet ved ulike faregrader </vt:lpstr>
      <vt:lpstr>Hva kan kollapse?</vt:lpstr>
      <vt:lpstr>Hva var det som kollapset? </vt:lpstr>
      <vt:lpstr>Sjiktovergang</vt:lpstr>
      <vt:lpstr>Prosesstenkning…. Har følgende faktorer betydning for utbredelsen og dannelsen av faretegnet?</vt:lpstr>
      <vt:lpstr>Hva, hvordan, hvorfor?</vt:lpstr>
      <vt:lpstr>Oppsummert </vt:lpstr>
      <vt:lpstr>Stort snøfall</vt:lpstr>
      <vt:lpstr>Kritisk nysnømengde Mengde nysnø som indikerer minimum faregrad 3 - betydelig</vt:lpstr>
      <vt:lpstr>Betingelser under snøfallet</vt:lpstr>
      <vt:lpstr>Prosesstenkning….</vt:lpstr>
      <vt:lpstr>Oppsummert </vt:lpstr>
      <vt:lpstr>Rimkrystaller</vt:lpstr>
      <vt:lpstr>Prosesstenkning</vt:lpstr>
      <vt:lpstr>Rask temperaturstigning.  </vt:lpstr>
      <vt:lpstr>Mye vann i snøen</vt:lpstr>
      <vt:lpstr>Fersk vindtransportert snø</vt:lpstr>
      <vt:lpstr>Fersk vindtransportert snø under og etter snøfall</vt:lpstr>
      <vt:lpstr>Fokksnødannelse etter snøfall</vt:lpstr>
      <vt:lpstr>Vindtransport av gammel snø</vt:lpstr>
      <vt:lpstr>Prosesstenkning</vt:lpstr>
      <vt:lpstr>Oppsummert </vt:lpstr>
      <vt:lpstr>Smelteriller</vt:lpstr>
      <vt:lpstr>Felles for alle tegn i terrenget</vt:lpstr>
    </vt:vector>
  </TitlesOfParts>
  <Company>NVE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dette først…….</dc:title>
  <dc:creator>Birgit Katrine Rustad</dc:creator>
  <cp:lastModifiedBy>Johnsen Erik</cp:lastModifiedBy>
  <cp:revision>79</cp:revision>
  <dcterms:created xsi:type="dcterms:W3CDTF">2012-09-27T11:11:36Z</dcterms:created>
  <dcterms:modified xsi:type="dcterms:W3CDTF">2017-01-24T09:18:40Z</dcterms:modified>
</cp:coreProperties>
</file>